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9" r:id="rId4"/>
    <p:sldId id="287" r:id="rId5"/>
    <p:sldId id="288" r:id="rId6"/>
    <p:sldId id="262" r:id="rId7"/>
    <p:sldId id="284" r:id="rId8"/>
    <p:sldId id="265" r:id="rId9"/>
    <p:sldId id="292" r:id="rId10"/>
    <p:sldId id="294" r:id="rId11"/>
    <p:sldId id="293" r:id="rId12"/>
    <p:sldId id="263" r:id="rId13"/>
    <p:sldId id="264" r:id="rId14"/>
    <p:sldId id="269" r:id="rId15"/>
    <p:sldId id="295" r:id="rId16"/>
    <p:sldId id="296" r:id="rId17"/>
    <p:sldId id="280" r:id="rId18"/>
  </p:sldIdLst>
  <p:sldSz cx="9144000" cy="6858000" type="screen4x3"/>
  <p:notesSz cx="6858000" cy="9144000"/>
  <p:defaultTextStyle>
    <a:defPPr>
      <a:defRPr lang="en-Z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howGuides="1">
      <p:cViewPr>
        <p:scale>
          <a:sx n="50" d="100"/>
          <a:sy n="50" d="100"/>
        </p:scale>
        <p:origin x="1296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24A71-D340-074D-A859-C3E42B736D90}" type="doc">
      <dgm:prSet loTypeId="urn:microsoft.com/office/officeart/2005/8/layout/radial5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738D77-48A2-EA4C-B52E-39165EE0BE35}">
      <dgm:prSet phldrT="[Text]"/>
      <dgm:spPr/>
      <dgm:t>
        <a:bodyPr/>
        <a:lstStyle/>
        <a:p>
          <a:r>
            <a:rPr lang="en-US" dirty="0"/>
            <a:t>HR Strategy</a:t>
          </a:r>
        </a:p>
      </dgm:t>
    </dgm:pt>
    <dgm:pt modelId="{D020FFE1-E0B7-DA44-A517-EC8FA3D2352A}" type="parTrans" cxnId="{50633F80-A56D-5B41-B021-0A919F84EA70}">
      <dgm:prSet/>
      <dgm:spPr/>
      <dgm:t>
        <a:bodyPr/>
        <a:lstStyle/>
        <a:p>
          <a:endParaRPr lang="en-US"/>
        </a:p>
      </dgm:t>
    </dgm:pt>
    <dgm:pt modelId="{2EBF2700-7E49-AC45-A01E-7152F4A16264}" type="sibTrans" cxnId="{50633F80-A56D-5B41-B021-0A919F84EA70}">
      <dgm:prSet/>
      <dgm:spPr/>
      <dgm:t>
        <a:bodyPr/>
        <a:lstStyle/>
        <a:p>
          <a:endParaRPr lang="en-US"/>
        </a:p>
      </dgm:t>
    </dgm:pt>
    <dgm:pt modelId="{A8EE1810-F4DB-134B-8966-0C9649E3D626}">
      <dgm:prSet phldrT="[Text]"/>
      <dgm:spPr/>
      <dgm:t>
        <a:bodyPr/>
        <a:lstStyle/>
        <a:p>
          <a:r>
            <a:rPr lang="en-US" dirty="0"/>
            <a:t>Leadership &amp; Management Excellence</a:t>
          </a:r>
        </a:p>
      </dgm:t>
    </dgm:pt>
    <dgm:pt modelId="{BF5125D1-798A-7145-BA17-43D7E241A918}" type="parTrans" cxnId="{0FBF9B5B-F14A-FD4A-8DBD-05C724B53541}">
      <dgm:prSet/>
      <dgm:spPr/>
      <dgm:t>
        <a:bodyPr/>
        <a:lstStyle/>
        <a:p>
          <a:endParaRPr lang="en-US" dirty="0"/>
        </a:p>
      </dgm:t>
    </dgm:pt>
    <dgm:pt modelId="{D9C5D331-0A69-314C-A158-0C87649F49FB}" type="sibTrans" cxnId="{0FBF9B5B-F14A-FD4A-8DBD-05C724B53541}">
      <dgm:prSet/>
      <dgm:spPr/>
      <dgm:t>
        <a:bodyPr/>
        <a:lstStyle/>
        <a:p>
          <a:endParaRPr lang="en-US"/>
        </a:p>
      </dgm:t>
    </dgm:pt>
    <dgm:pt modelId="{3E60B645-0436-114E-8C51-471A5904703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Staff Establishment Efficiency</a:t>
          </a:r>
        </a:p>
      </dgm:t>
    </dgm:pt>
    <dgm:pt modelId="{2269ED68-B3E1-9D42-9D5A-35BD5A71DF8D}" type="parTrans" cxnId="{ABF8B186-9002-4D46-92FE-4AABA91E16B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4D48C000-9CAB-1540-9D6B-D83E5CB8343C}" type="sibTrans" cxnId="{ABF8B186-9002-4D46-92FE-4AABA91E16B6}">
      <dgm:prSet/>
      <dgm:spPr/>
      <dgm:t>
        <a:bodyPr/>
        <a:lstStyle/>
        <a:p>
          <a:endParaRPr lang="en-US"/>
        </a:p>
      </dgm:t>
    </dgm:pt>
    <dgm:pt modelId="{851B8D10-95E0-D04A-87D3-2ADC1DE6932D}">
      <dgm:prSet phldrT="[Text]"/>
      <dgm:spPr/>
      <dgm:t>
        <a:bodyPr/>
        <a:lstStyle/>
        <a:p>
          <a:r>
            <a:rPr lang="en-US" dirty="0"/>
            <a:t>HR Management Capacity</a:t>
          </a:r>
        </a:p>
      </dgm:t>
    </dgm:pt>
    <dgm:pt modelId="{8F81E793-1087-EF41-B0D7-F51286469B98}" type="parTrans" cxnId="{D1E4453C-1899-D74E-99FC-58FE313AC992}">
      <dgm:prSet/>
      <dgm:spPr/>
      <dgm:t>
        <a:bodyPr/>
        <a:lstStyle/>
        <a:p>
          <a:endParaRPr lang="en-US" dirty="0"/>
        </a:p>
      </dgm:t>
    </dgm:pt>
    <dgm:pt modelId="{973DFEA6-13D9-FE46-BA92-71441FCD0E3F}" type="sibTrans" cxnId="{D1E4453C-1899-D74E-99FC-58FE313AC992}">
      <dgm:prSet/>
      <dgm:spPr/>
      <dgm:t>
        <a:bodyPr/>
        <a:lstStyle/>
        <a:p>
          <a:endParaRPr lang="en-US"/>
        </a:p>
      </dgm:t>
    </dgm:pt>
    <dgm:pt modelId="{5F662D2A-7913-C742-AF1C-27891C4E5858}">
      <dgm:prSet phldrT="[Text]"/>
      <dgm:spPr/>
      <dgm:t>
        <a:bodyPr/>
        <a:lstStyle/>
        <a:p>
          <a:r>
            <a:rPr lang="en-US" dirty="0"/>
            <a:t>HR Service Quality</a:t>
          </a:r>
        </a:p>
      </dgm:t>
    </dgm:pt>
    <dgm:pt modelId="{3166C0B5-454F-4042-A96D-D755CDAC1988}" type="parTrans" cxnId="{004C14B6-B794-AE4D-B040-1156E02EFCDE}">
      <dgm:prSet/>
      <dgm:spPr/>
      <dgm:t>
        <a:bodyPr/>
        <a:lstStyle/>
        <a:p>
          <a:endParaRPr lang="en-US" dirty="0"/>
        </a:p>
      </dgm:t>
    </dgm:pt>
    <dgm:pt modelId="{470B3A5D-BB3C-314E-A1F0-B31CFEC537C3}" type="sibTrans" cxnId="{004C14B6-B794-AE4D-B040-1156E02EFCDE}">
      <dgm:prSet/>
      <dgm:spPr/>
      <dgm:t>
        <a:bodyPr/>
        <a:lstStyle/>
        <a:p>
          <a:endParaRPr lang="en-US"/>
        </a:p>
      </dgm:t>
    </dgm:pt>
    <dgm:pt modelId="{C7D36F23-D294-AA43-BCC5-7B1D671F4E12}">
      <dgm:prSet phldrT="[Text]"/>
      <dgm:spPr/>
      <dgm:t>
        <a:bodyPr/>
        <a:lstStyle/>
        <a:p>
          <a:r>
            <a:rPr lang="en-US" dirty="0"/>
            <a:t>Human Capital Development Plan</a:t>
          </a:r>
        </a:p>
      </dgm:t>
    </dgm:pt>
    <dgm:pt modelId="{DE582E0A-B5B3-7542-81EA-5D9B32B5154A}" type="parTrans" cxnId="{FFE6FF3C-2413-6B42-B7A2-8321F8D7DE45}">
      <dgm:prSet/>
      <dgm:spPr/>
      <dgm:t>
        <a:bodyPr/>
        <a:lstStyle/>
        <a:p>
          <a:endParaRPr lang="en-US" dirty="0"/>
        </a:p>
      </dgm:t>
    </dgm:pt>
    <dgm:pt modelId="{04D1520D-C536-BD4D-BB81-D800B4815D4C}" type="sibTrans" cxnId="{FFE6FF3C-2413-6B42-B7A2-8321F8D7DE45}">
      <dgm:prSet/>
      <dgm:spPr/>
      <dgm:t>
        <a:bodyPr/>
        <a:lstStyle/>
        <a:p>
          <a:endParaRPr lang="en-US"/>
        </a:p>
      </dgm:t>
    </dgm:pt>
    <dgm:pt modelId="{457265CF-D9F4-3844-8922-68C12718684B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/>
            <a:t>Total Rewards &amp; Performance Management</a:t>
          </a:r>
        </a:p>
      </dgm:t>
    </dgm:pt>
    <dgm:pt modelId="{D7DDB29B-6EBC-8F46-92A0-7FCD4030BE48}" type="parTrans" cxnId="{876DAD90-8069-FD48-86B2-292E2FA71E27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en-US" dirty="0"/>
        </a:p>
      </dgm:t>
    </dgm:pt>
    <dgm:pt modelId="{D5EC41DE-6F34-5748-A900-F7221C460CEA}" type="sibTrans" cxnId="{876DAD90-8069-FD48-86B2-292E2FA71E27}">
      <dgm:prSet/>
      <dgm:spPr/>
      <dgm:t>
        <a:bodyPr/>
        <a:lstStyle/>
        <a:p>
          <a:endParaRPr lang="en-US"/>
        </a:p>
      </dgm:t>
    </dgm:pt>
    <dgm:pt modelId="{84C31551-FC6B-A14F-AA05-F688784620B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People  Engagement</a:t>
          </a:r>
        </a:p>
      </dgm:t>
    </dgm:pt>
    <dgm:pt modelId="{5D59C140-D032-8C48-8658-CF7DA09D5FC6}" type="parTrans" cxnId="{2A52E432-70D3-6044-8842-228EFB3BDB3C}">
      <dgm:prSet/>
      <dgm:spPr>
        <a:solidFill>
          <a:srgbClr val="7F7F7F"/>
        </a:solidFill>
      </dgm:spPr>
      <dgm:t>
        <a:bodyPr/>
        <a:lstStyle/>
        <a:p>
          <a:endParaRPr lang="en-US" dirty="0"/>
        </a:p>
      </dgm:t>
    </dgm:pt>
    <dgm:pt modelId="{AA961FB1-A529-804F-9C65-1CCB32FF28C0}" type="sibTrans" cxnId="{2A52E432-70D3-6044-8842-228EFB3BDB3C}">
      <dgm:prSet/>
      <dgm:spPr/>
      <dgm:t>
        <a:bodyPr/>
        <a:lstStyle/>
        <a:p>
          <a:endParaRPr lang="en-US"/>
        </a:p>
      </dgm:t>
    </dgm:pt>
    <dgm:pt modelId="{CED06BF1-1C38-6645-BD82-9768EF23300D}" type="pres">
      <dgm:prSet presAssocID="{61824A71-D340-074D-A859-C3E42B736D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2E7A97-E763-9D40-AF94-D9355379C0B6}" type="pres">
      <dgm:prSet presAssocID="{91738D77-48A2-EA4C-B52E-39165EE0BE35}" presName="centerShape" presStyleLbl="node0" presStyleIdx="0" presStyleCnt="1"/>
      <dgm:spPr/>
      <dgm:t>
        <a:bodyPr/>
        <a:lstStyle/>
        <a:p>
          <a:endParaRPr lang="en-US"/>
        </a:p>
      </dgm:t>
    </dgm:pt>
    <dgm:pt modelId="{988B4D47-C9AD-4746-A92F-C1A70B2888B5}" type="pres">
      <dgm:prSet presAssocID="{BF5125D1-798A-7145-BA17-43D7E241A918}" presName="parTrans" presStyleLbl="sibTrans2D1" presStyleIdx="0" presStyleCnt="7"/>
      <dgm:spPr/>
      <dgm:t>
        <a:bodyPr/>
        <a:lstStyle/>
        <a:p>
          <a:endParaRPr lang="en-US"/>
        </a:p>
      </dgm:t>
    </dgm:pt>
    <dgm:pt modelId="{29056015-8FF2-974E-9F5B-5D6BCC402CC0}" type="pres">
      <dgm:prSet presAssocID="{BF5125D1-798A-7145-BA17-43D7E241A918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AAB53A15-5C23-1340-BFB9-F233C146DBA2}" type="pres">
      <dgm:prSet presAssocID="{A8EE1810-F4DB-134B-8966-0C9649E3D62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23D11-1526-C047-821F-480893D63E01}" type="pres">
      <dgm:prSet presAssocID="{2269ED68-B3E1-9D42-9D5A-35BD5A71DF8D}" presName="parTrans" presStyleLbl="sibTrans2D1" presStyleIdx="1" presStyleCnt="7"/>
      <dgm:spPr/>
      <dgm:t>
        <a:bodyPr/>
        <a:lstStyle/>
        <a:p>
          <a:endParaRPr lang="en-US"/>
        </a:p>
      </dgm:t>
    </dgm:pt>
    <dgm:pt modelId="{79A735BD-F22A-F34F-8C96-D3E178AFA9B1}" type="pres">
      <dgm:prSet presAssocID="{2269ED68-B3E1-9D42-9D5A-35BD5A71DF8D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B3EAB9C4-9FE8-D946-808E-BBB56E08ADE3}" type="pres">
      <dgm:prSet presAssocID="{3E60B645-0436-114E-8C51-471A5904703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A867E-1D12-1A4D-AEF4-1E488EBD2F9D}" type="pres">
      <dgm:prSet presAssocID="{8F81E793-1087-EF41-B0D7-F51286469B98}" presName="parTrans" presStyleLbl="sibTrans2D1" presStyleIdx="2" presStyleCnt="7"/>
      <dgm:spPr/>
      <dgm:t>
        <a:bodyPr/>
        <a:lstStyle/>
        <a:p>
          <a:endParaRPr lang="en-US"/>
        </a:p>
      </dgm:t>
    </dgm:pt>
    <dgm:pt modelId="{B1BC7E2F-4B42-A149-B0DA-7BFD16D010B5}" type="pres">
      <dgm:prSet presAssocID="{8F81E793-1087-EF41-B0D7-F51286469B9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116E69C9-CBE9-BB4E-AB29-96C0FF4EDC16}" type="pres">
      <dgm:prSet presAssocID="{851B8D10-95E0-D04A-87D3-2ADC1DE6932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97AC9-8563-DC42-AA61-ED9AB810817F}" type="pres">
      <dgm:prSet presAssocID="{3166C0B5-454F-4042-A96D-D755CDAC1988}" presName="parTrans" presStyleLbl="sibTrans2D1" presStyleIdx="3" presStyleCnt="7"/>
      <dgm:spPr/>
      <dgm:t>
        <a:bodyPr/>
        <a:lstStyle/>
        <a:p>
          <a:endParaRPr lang="en-US"/>
        </a:p>
      </dgm:t>
    </dgm:pt>
    <dgm:pt modelId="{B0A2D66C-E296-5642-938D-BF60A3977060}" type="pres">
      <dgm:prSet presAssocID="{3166C0B5-454F-4042-A96D-D755CDAC1988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4906DCD7-8D96-C74A-80E3-C3F462AEDEDE}" type="pres">
      <dgm:prSet presAssocID="{5F662D2A-7913-C742-AF1C-27891C4E585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2D81B-45A7-AF4D-AE73-BFA8CB0C1AA7}" type="pres">
      <dgm:prSet presAssocID="{DE582E0A-B5B3-7542-81EA-5D9B32B5154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9AB29843-E2F2-0848-A8A5-56B9F6B7846A}" type="pres">
      <dgm:prSet presAssocID="{DE582E0A-B5B3-7542-81EA-5D9B32B5154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1179A3DA-1E0B-4042-81BA-E26B2240EB94}" type="pres">
      <dgm:prSet presAssocID="{C7D36F23-D294-AA43-BCC5-7B1D671F4E1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25D14-1E62-8544-9061-E967BB7861C5}" type="pres">
      <dgm:prSet presAssocID="{D7DDB29B-6EBC-8F46-92A0-7FCD4030BE48}" presName="parTrans" presStyleLbl="sibTrans2D1" presStyleIdx="5" presStyleCnt="7"/>
      <dgm:spPr/>
      <dgm:t>
        <a:bodyPr/>
        <a:lstStyle/>
        <a:p>
          <a:endParaRPr lang="en-US"/>
        </a:p>
      </dgm:t>
    </dgm:pt>
    <dgm:pt modelId="{7EDF9059-16F6-7A45-9C7D-17762184B171}" type="pres">
      <dgm:prSet presAssocID="{D7DDB29B-6EBC-8F46-92A0-7FCD4030BE4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8DFB914C-AFFC-3442-B3E2-D8E2264BF5B6}" type="pres">
      <dgm:prSet presAssocID="{457265CF-D9F4-3844-8922-68C12718684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E4648-22F0-624A-B4FB-F63BE1A0BD26}" type="pres">
      <dgm:prSet presAssocID="{5D59C140-D032-8C48-8658-CF7DA09D5FC6}" presName="parTrans" presStyleLbl="sibTrans2D1" presStyleIdx="6" presStyleCnt="7"/>
      <dgm:spPr/>
      <dgm:t>
        <a:bodyPr/>
        <a:lstStyle/>
        <a:p>
          <a:endParaRPr lang="en-US"/>
        </a:p>
      </dgm:t>
    </dgm:pt>
    <dgm:pt modelId="{8CD733BB-2A26-5F42-8C1D-66CF6E025465}" type="pres">
      <dgm:prSet presAssocID="{5D59C140-D032-8C48-8658-CF7DA09D5FC6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BF868604-84C1-9843-94B8-995C19B06323}" type="pres">
      <dgm:prSet presAssocID="{84C31551-FC6B-A14F-AA05-F688784620B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E4453C-1899-D74E-99FC-58FE313AC992}" srcId="{91738D77-48A2-EA4C-B52E-39165EE0BE35}" destId="{851B8D10-95E0-D04A-87D3-2ADC1DE6932D}" srcOrd="2" destOrd="0" parTransId="{8F81E793-1087-EF41-B0D7-F51286469B98}" sibTransId="{973DFEA6-13D9-FE46-BA92-71441FCD0E3F}"/>
    <dgm:cxn modelId="{1C7CA2CC-0344-F34A-8CA0-C9FA81D24FF0}" type="presOf" srcId="{3E60B645-0436-114E-8C51-471A59047039}" destId="{B3EAB9C4-9FE8-D946-808E-BBB56E08ADE3}" srcOrd="0" destOrd="0" presId="urn:microsoft.com/office/officeart/2005/8/layout/radial5"/>
    <dgm:cxn modelId="{CC5D2A4E-AD54-CE4B-A93D-EA1A7F72E94A}" type="presOf" srcId="{3166C0B5-454F-4042-A96D-D755CDAC1988}" destId="{F2B97AC9-8563-DC42-AA61-ED9AB810817F}" srcOrd="0" destOrd="0" presId="urn:microsoft.com/office/officeart/2005/8/layout/radial5"/>
    <dgm:cxn modelId="{F7F3F343-69A6-0549-AF1F-A3B9F7070F5A}" type="presOf" srcId="{D7DDB29B-6EBC-8F46-92A0-7FCD4030BE48}" destId="{7EDF9059-16F6-7A45-9C7D-17762184B171}" srcOrd="1" destOrd="0" presId="urn:microsoft.com/office/officeart/2005/8/layout/radial5"/>
    <dgm:cxn modelId="{0151C030-3388-E643-B803-A6F323D2D67F}" type="presOf" srcId="{BF5125D1-798A-7145-BA17-43D7E241A918}" destId="{29056015-8FF2-974E-9F5B-5D6BCC402CC0}" srcOrd="1" destOrd="0" presId="urn:microsoft.com/office/officeart/2005/8/layout/radial5"/>
    <dgm:cxn modelId="{B551E322-78F2-BC4D-89C5-CE77AF9F069C}" type="presOf" srcId="{5D59C140-D032-8C48-8658-CF7DA09D5FC6}" destId="{8CD733BB-2A26-5F42-8C1D-66CF6E025465}" srcOrd="1" destOrd="0" presId="urn:microsoft.com/office/officeart/2005/8/layout/radial5"/>
    <dgm:cxn modelId="{B489C8E9-748C-8F40-8636-EF97F4126B4B}" type="presOf" srcId="{61824A71-D340-074D-A859-C3E42B736D90}" destId="{CED06BF1-1C38-6645-BD82-9768EF23300D}" srcOrd="0" destOrd="0" presId="urn:microsoft.com/office/officeart/2005/8/layout/radial5"/>
    <dgm:cxn modelId="{ABF8B186-9002-4D46-92FE-4AABA91E16B6}" srcId="{91738D77-48A2-EA4C-B52E-39165EE0BE35}" destId="{3E60B645-0436-114E-8C51-471A59047039}" srcOrd="1" destOrd="0" parTransId="{2269ED68-B3E1-9D42-9D5A-35BD5A71DF8D}" sibTransId="{4D48C000-9CAB-1540-9D6B-D83E5CB8343C}"/>
    <dgm:cxn modelId="{EA36EEC0-9F39-6A45-88F8-AF9BC65668E0}" type="presOf" srcId="{457265CF-D9F4-3844-8922-68C12718684B}" destId="{8DFB914C-AFFC-3442-B3E2-D8E2264BF5B6}" srcOrd="0" destOrd="0" presId="urn:microsoft.com/office/officeart/2005/8/layout/radial5"/>
    <dgm:cxn modelId="{FFE6FF3C-2413-6B42-B7A2-8321F8D7DE45}" srcId="{91738D77-48A2-EA4C-B52E-39165EE0BE35}" destId="{C7D36F23-D294-AA43-BCC5-7B1D671F4E12}" srcOrd="4" destOrd="0" parTransId="{DE582E0A-B5B3-7542-81EA-5D9B32B5154A}" sibTransId="{04D1520D-C536-BD4D-BB81-D800B4815D4C}"/>
    <dgm:cxn modelId="{9A5E5ADA-5E21-DF48-9F3E-53AA021C7C73}" type="presOf" srcId="{91738D77-48A2-EA4C-B52E-39165EE0BE35}" destId="{4B2E7A97-E763-9D40-AF94-D9355379C0B6}" srcOrd="0" destOrd="0" presId="urn:microsoft.com/office/officeart/2005/8/layout/radial5"/>
    <dgm:cxn modelId="{222D8BFA-269C-8242-875B-9B3C096474F2}" type="presOf" srcId="{D7DDB29B-6EBC-8F46-92A0-7FCD4030BE48}" destId="{E5925D14-1E62-8544-9061-E967BB7861C5}" srcOrd="0" destOrd="0" presId="urn:microsoft.com/office/officeart/2005/8/layout/radial5"/>
    <dgm:cxn modelId="{AE6111CD-A038-844E-8C66-B3C5B0AA28A4}" type="presOf" srcId="{BF5125D1-798A-7145-BA17-43D7E241A918}" destId="{988B4D47-C9AD-4746-A92F-C1A70B2888B5}" srcOrd="0" destOrd="0" presId="urn:microsoft.com/office/officeart/2005/8/layout/radial5"/>
    <dgm:cxn modelId="{1210D2CD-EF66-B44D-BBC6-62C70A99278A}" type="presOf" srcId="{C7D36F23-D294-AA43-BCC5-7B1D671F4E12}" destId="{1179A3DA-1E0B-4042-81BA-E26B2240EB94}" srcOrd="0" destOrd="0" presId="urn:microsoft.com/office/officeart/2005/8/layout/radial5"/>
    <dgm:cxn modelId="{0FBF9B5B-F14A-FD4A-8DBD-05C724B53541}" srcId="{91738D77-48A2-EA4C-B52E-39165EE0BE35}" destId="{A8EE1810-F4DB-134B-8966-0C9649E3D626}" srcOrd="0" destOrd="0" parTransId="{BF5125D1-798A-7145-BA17-43D7E241A918}" sibTransId="{D9C5D331-0A69-314C-A158-0C87649F49FB}"/>
    <dgm:cxn modelId="{50633F80-A56D-5B41-B021-0A919F84EA70}" srcId="{61824A71-D340-074D-A859-C3E42B736D90}" destId="{91738D77-48A2-EA4C-B52E-39165EE0BE35}" srcOrd="0" destOrd="0" parTransId="{D020FFE1-E0B7-DA44-A517-EC8FA3D2352A}" sibTransId="{2EBF2700-7E49-AC45-A01E-7152F4A16264}"/>
    <dgm:cxn modelId="{65C8EDD5-7D6F-514F-860B-1B261F119510}" type="presOf" srcId="{3166C0B5-454F-4042-A96D-D755CDAC1988}" destId="{B0A2D66C-E296-5642-938D-BF60A3977060}" srcOrd="1" destOrd="0" presId="urn:microsoft.com/office/officeart/2005/8/layout/radial5"/>
    <dgm:cxn modelId="{CCD685A1-9005-2049-92A3-B43D11293500}" type="presOf" srcId="{5F662D2A-7913-C742-AF1C-27891C4E5858}" destId="{4906DCD7-8D96-C74A-80E3-C3F462AEDEDE}" srcOrd="0" destOrd="0" presId="urn:microsoft.com/office/officeart/2005/8/layout/radial5"/>
    <dgm:cxn modelId="{86B26945-571B-4E47-AA88-B2C5960731B7}" type="presOf" srcId="{A8EE1810-F4DB-134B-8966-0C9649E3D626}" destId="{AAB53A15-5C23-1340-BFB9-F233C146DBA2}" srcOrd="0" destOrd="0" presId="urn:microsoft.com/office/officeart/2005/8/layout/radial5"/>
    <dgm:cxn modelId="{2A52E432-70D3-6044-8842-228EFB3BDB3C}" srcId="{91738D77-48A2-EA4C-B52E-39165EE0BE35}" destId="{84C31551-FC6B-A14F-AA05-F688784620B0}" srcOrd="6" destOrd="0" parTransId="{5D59C140-D032-8C48-8658-CF7DA09D5FC6}" sibTransId="{AA961FB1-A529-804F-9C65-1CCB32FF28C0}"/>
    <dgm:cxn modelId="{FCACC818-2C76-184B-9839-239710B32445}" type="presOf" srcId="{DE582E0A-B5B3-7542-81EA-5D9B32B5154A}" destId="{9AB29843-E2F2-0848-A8A5-56B9F6B7846A}" srcOrd="1" destOrd="0" presId="urn:microsoft.com/office/officeart/2005/8/layout/radial5"/>
    <dgm:cxn modelId="{134FB66C-0746-4446-A0E3-873123A8B490}" type="presOf" srcId="{DE582E0A-B5B3-7542-81EA-5D9B32B5154A}" destId="{02D2D81B-45A7-AF4D-AE73-BFA8CB0C1AA7}" srcOrd="0" destOrd="0" presId="urn:microsoft.com/office/officeart/2005/8/layout/radial5"/>
    <dgm:cxn modelId="{E61CBA43-C2CC-0A44-A5CE-1762285F951C}" type="presOf" srcId="{851B8D10-95E0-D04A-87D3-2ADC1DE6932D}" destId="{116E69C9-CBE9-BB4E-AB29-96C0FF4EDC16}" srcOrd="0" destOrd="0" presId="urn:microsoft.com/office/officeart/2005/8/layout/radial5"/>
    <dgm:cxn modelId="{876DAD90-8069-FD48-86B2-292E2FA71E27}" srcId="{91738D77-48A2-EA4C-B52E-39165EE0BE35}" destId="{457265CF-D9F4-3844-8922-68C12718684B}" srcOrd="5" destOrd="0" parTransId="{D7DDB29B-6EBC-8F46-92A0-7FCD4030BE48}" sibTransId="{D5EC41DE-6F34-5748-A900-F7221C460CEA}"/>
    <dgm:cxn modelId="{6E3B42F1-612C-5E4A-A529-AA298A3ED79D}" type="presOf" srcId="{2269ED68-B3E1-9D42-9D5A-35BD5A71DF8D}" destId="{79A735BD-F22A-F34F-8C96-D3E178AFA9B1}" srcOrd="1" destOrd="0" presId="urn:microsoft.com/office/officeart/2005/8/layout/radial5"/>
    <dgm:cxn modelId="{D081A950-21B1-144A-8F35-A570D292CB58}" type="presOf" srcId="{8F81E793-1087-EF41-B0D7-F51286469B98}" destId="{4EFA867E-1D12-1A4D-AEF4-1E488EBD2F9D}" srcOrd="0" destOrd="0" presId="urn:microsoft.com/office/officeart/2005/8/layout/radial5"/>
    <dgm:cxn modelId="{004C14B6-B794-AE4D-B040-1156E02EFCDE}" srcId="{91738D77-48A2-EA4C-B52E-39165EE0BE35}" destId="{5F662D2A-7913-C742-AF1C-27891C4E5858}" srcOrd="3" destOrd="0" parTransId="{3166C0B5-454F-4042-A96D-D755CDAC1988}" sibTransId="{470B3A5D-BB3C-314E-A1F0-B31CFEC537C3}"/>
    <dgm:cxn modelId="{7F3FAA6D-2ECA-2C46-82B5-21CB1D5A22F8}" type="presOf" srcId="{5D59C140-D032-8C48-8658-CF7DA09D5FC6}" destId="{AFEE4648-22F0-624A-B4FB-F63BE1A0BD26}" srcOrd="0" destOrd="0" presId="urn:microsoft.com/office/officeart/2005/8/layout/radial5"/>
    <dgm:cxn modelId="{BB449B1D-3479-3C47-9E4B-19A73DEF4D0F}" type="presOf" srcId="{84C31551-FC6B-A14F-AA05-F688784620B0}" destId="{BF868604-84C1-9843-94B8-995C19B06323}" srcOrd="0" destOrd="0" presId="urn:microsoft.com/office/officeart/2005/8/layout/radial5"/>
    <dgm:cxn modelId="{9B40C8AF-139E-8442-8A09-AB34787AE32E}" type="presOf" srcId="{8F81E793-1087-EF41-B0D7-F51286469B98}" destId="{B1BC7E2F-4B42-A149-B0DA-7BFD16D010B5}" srcOrd="1" destOrd="0" presId="urn:microsoft.com/office/officeart/2005/8/layout/radial5"/>
    <dgm:cxn modelId="{82C36CDD-329C-2D41-BCA4-AA3F731CB643}" type="presOf" srcId="{2269ED68-B3E1-9D42-9D5A-35BD5A71DF8D}" destId="{91C23D11-1526-C047-821F-480893D63E01}" srcOrd="0" destOrd="0" presId="urn:microsoft.com/office/officeart/2005/8/layout/radial5"/>
    <dgm:cxn modelId="{7102CC1F-C013-8C44-8FB4-1304FEB85E9E}" type="presParOf" srcId="{CED06BF1-1C38-6645-BD82-9768EF23300D}" destId="{4B2E7A97-E763-9D40-AF94-D9355379C0B6}" srcOrd="0" destOrd="0" presId="urn:microsoft.com/office/officeart/2005/8/layout/radial5"/>
    <dgm:cxn modelId="{31B02828-E33F-EB4C-986A-1A02B2C0B17D}" type="presParOf" srcId="{CED06BF1-1C38-6645-BD82-9768EF23300D}" destId="{988B4D47-C9AD-4746-A92F-C1A70B2888B5}" srcOrd="1" destOrd="0" presId="urn:microsoft.com/office/officeart/2005/8/layout/radial5"/>
    <dgm:cxn modelId="{4CD70EC7-FAF0-DF4F-962F-532BC7E8F1B1}" type="presParOf" srcId="{988B4D47-C9AD-4746-A92F-C1A70B2888B5}" destId="{29056015-8FF2-974E-9F5B-5D6BCC402CC0}" srcOrd="0" destOrd="0" presId="urn:microsoft.com/office/officeart/2005/8/layout/radial5"/>
    <dgm:cxn modelId="{239CC927-1408-2944-A157-3769990ACEE0}" type="presParOf" srcId="{CED06BF1-1C38-6645-BD82-9768EF23300D}" destId="{AAB53A15-5C23-1340-BFB9-F233C146DBA2}" srcOrd="2" destOrd="0" presId="urn:microsoft.com/office/officeart/2005/8/layout/radial5"/>
    <dgm:cxn modelId="{F37C59F3-A524-814F-8418-CCD0F66AF5C7}" type="presParOf" srcId="{CED06BF1-1C38-6645-BD82-9768EF23300D}" destId="{91C23D11-1526-C047-821F-480893D63E01}" srcOrd="3" destOrd="0" presId="urn:microsoft.com/office/officeart/2005/8/layout/radial5"/>
    <dgm:cxn modelId="{EFB4E611-EE95-3C48-AF3A-AE6045AEEE64}" type="presParOf" srcId="{91C23D11-1526-C047-821F-480893D63E01}" destId="{79A735BD-F22A-F34F-8C96-D3E178AFA9B1}" srcOrd="0" destOrd="0" presId="urn:microsoft.com/office/officeart/2005/8/layout/radial5"/>
    <dgm:cxn modelId="{8140EA29-1B7A-F44E-A259-D6E116AF262D}" type="presParOf" srcId="{CED06BF1-1C38-6645-BD82-9768EF23300D}" destId="{B3EAB9C4-9FE8-D946-808E-BBB56E08ADE3}" srcOrd="4" destOrd="0" presId="urn:microsoft.com/office/officeart/2005/8/layout/radial5"/>
    <dgm:cxn modelId="{6FCC48EE-B37E-7247-AFBF-44E9D21C0153}" type="presParOf" srcId="{CED06BF1-1C38-6645-BD82-9768EF23300D}" destId="{4EFA867E-1D12-1A4D-AEF4-1E488EBD2F9D}" srcOrd="5" destOrd="0" presId="urn:microsoft.com/office/officeart/2005/8/layout/radial5"/>
    <dgm:cxn modelId="{BE7FC4C5-D68B-4F48-B9CC-470E762D6AF3}" type="presParOf" srcId="{4EFA867E-1D12-1A4D-AEF4-1E488EBD2F9D}" destId="{B1BC7E2F-4B42-A149-B0DA-7BFD16D010B5}" srcOrd="0" destOrd="0" presId="urn:microsoft.com/office/officeart/2005/8/layout/radial5"/>
    <dgm:cxn modelId="{3B672957-43FF-3A42-BFA5-7135C2C48726}" type="presParOf" srcId="{CED06BF1-1C38-6645-BD82-9768EF23300D}" destId="{116E69C9-CBE9-BB4E-AB29-96C0FF4EDC16}" srcOrd="6" destOrd="0" presId="urn:microsoft.com/office/officeart/2005/8/layout/radial5"/>
    <dgm:cxn modelId="{37CED525-9BEF-8D4C-8F6D-A7960A231143}" type="presParOf" srcId="{CED06BF1-1C38-6645-BD82-9768EF23300D}" destId="{F2B97AC9-8563-DC42-AA61-ED9AB810817F}" srcOrd="7" destOrd="0" presId="urn:microsoft.com/office/officeart/2005/8/layout/radial5"/>
    <dgm:cxn modelId="{AB1C7F6C-7952-D341-8AD9-CF9D90BEE413}" type="presParOf" srcId="{F2B97AC9-8563-DC42-AA61-ED9AB810817F}" destId="{B0A2D66C-E296-5642-938D-BF60A3977060}" srcOrd="0" destOrd="0" presId="urn:microsoft.com/office/officeart/2005/8/layout/radial5"/>
    <dgm:cxn modelId="{E88809AF-A166-804A-B68B-26E5919773F0}" type="presParOf" srcId="{CED06BF1-1C38-6645-BD82-9768EF23300D}" destId="{4906DCD7-8D96-C74A-80E3-C3F462AEDEDE}" srcOrd="8" destOrd="0" presId="urn:microsoft.com/office/officeart/2005/8/layout/radial5"/>
    <dgm:cxn modelId="{20ADAFDC-79B7-8F49-A2B4-0CE998049EE6}" type="presParOf" srcId="{CED06BF1-1C38-6645-BD82-9768EF23300D}" destId="{02D2D81B-45A7-AF4D-AE73-BFA8CB0C1AA7}" srcOrd="9" destOrd="0" presId="urn:microsoft.com/office/officeart/2005/8/layout/radial5"/>
    <dgm:cxn modelId="{AAB2CC70-CFCE-5746-A5A8-DD63BA9C3A9C}" type="presParOf" srcId="{02D2D81B-45A7-AF4D-AE73-BFA8CB0C1AA7}" destId="{9AB29843-E2F2-0848-A8A5-56B9F6B7846A}" srcOrd="0" destOrd="0" presId="urn:microsoft.com/office/officeart/2005/8/layout/radial5"/>
    <dgm:cxn modelId="{F76E27A5-0587-764F-AA4B-5A746AF7E4FD}" type="presParOf" srcId="{CED06BF1-1C38-6645-BD82-9768EF23300D}" destId="{1179A3DA-1E0B-4042-81BA-E26B2240EB94}" srcOrd="10" destOrd="0" presId="urn:microsoft.com/office/officeart/2005/8/layout/radial5"/>
    <dgm:cxn modelId="{339BD033-C903-D84F-B031-F76B64B26013}" type="presParOf" srcId="{CED06BF1-1C38-6645-BD82-9768EF23300D}" destId="{E5925D14-1E62-8544-9061-E967BB7861C5}" srcOrd="11" destOrd="0" presId="urn:microsoft.com/office/officeart/2005/8/layout/radial5"/>
    <dgm:cxn modelId="{15E495AB-C0C7-EF49-A33B-417BF1E743D2}" type="presParOf" srcId="{E5925D14-1E62-8544-9061-E967BB7861C5}" destId="{7EDF9059-16F6-7A45-9C7D-17762184B171}" srcOrd="0" destOrd="0" presId="urn:microsoft.com/office/officeart/2005/8/layout/radial5"/>
    <dgm:cxn modelId="{34B7EF41-944F-3942-B259-E8560F42AE9B}" type="presParOf" srcId="{CED06BF1-1C38-6645-BD82-9768EF23300D}" destId="{8DFB914C-AFFC-3442-B3E2-D8E2264BF5B6}" srcOrd="12" destOrd="0" presId="urn:microsoft.com/office/officeart/2005/8/layout/radial5"/>
    <dgm:cxn modelId="{DB355B41-2851-5441-AC34-0C1B10C3D652}" type="presParOf" srcId="{CED06BF1-1C38-6645-BD82-9768EF23300D}" destId="{AFEE4648-22F0-624A-B4FB-F63BE1A0BD26}" srcOrd="13" destOrd="0" presId="urn:microsoft.com/office/officeart/2005/8/layout/radial5"/>
    <dgm:cxn modelId="{5F92FE58-2708-AB41-B65E-2678B8EB2FD1}" type="presParOf" srcId="{AFEE4648-22F0-624A-B4FB-F63BE1A0BD26}" destId="{8CD733BB-2A26-5F42-8C1D-66CF6E025465}" srcOrd="0" destOrd="0" presId="urn:microsoft.com/office/officeart/2005/8/layout/radial5"/>
    <dgm:cxn modelId="{8A04F740-08D9-554D-9A3F-07A8F479DFA9}" type="presParOf" srcId="{CED06BF1-1C38-6645-BD82-9768EF23300D}" destId="{BF868604-84C1-9843-94B8-995C19B0632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0AB3B6-EFB5-471C-ABCB-857FFD67093C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AEAE300-A733-4050-93AD-EFACC2B111F4}">
      <dgm:prSet phldrT="[Text]"/>
      <dgm:spPr/>
      <dgm:t>
        <a:bodyPr/>
        <a:lstStyle/>
        <a:p>
          <a:r>
            <a:rPr lang="en-ZA" dirty="0" smtClean="0"/>
            <a:t>2030 Vision, Strategy, </a:t>
          </a:r>
          <a:r>
            <a:rPr lang="en-ZA" dirty="0" smtClean="0">
              <a:solidFill>
                <a:schemeClr val="tx1"/>
              </a:solidFill>
            </a:rPr>
            <a:t>APP</a:t>
          </a:r>
          <a:r>
            <a:rPr lang="en-ZA" dirty="0" smtClean="0"/>
            <a:t>, Projects, Risk register, KPI’s</a:t>
          </a:r>
          <a:endParaRPr lang="en-ZA" dirty="0"/>
        </a:p>
      </dgm:t>
    </dgm:pt>
    <dgm:pt modelId="{D8E6FBDE-1341-424D-8F0C-69C107DC86EF}" type="parTrans" cxnId="{B87EEF8A-B727-40AA-B4C3-CEF185BF124C}">
      <dgm:prSet/>
      <dgm:spPr/>
      <dgm:t>
        <a:bodyPr/>
        <a:lstStyle/>
        <a:p>
          <a:endParaRPr lang="en-ZA"/>
        </a:p>
      </dgm:t>
    </dgm:pt>
    <dgm:pt modelId="{D1FA77FA-0B41-4B17-B325-99C7E35BCD8D}" type="sibTrans" cxnId="{B87EEF8A-B727-40AA-B4C3-CEF185BF124C}">
      <dgm:prSet/>
      <dgm:spPr/>
      <dgm:t>
        <a:bodyPr/>
        <a:lstStyle/>
        <a:p>
          <a:endParaRPr lang="en-ZA"/>
        </a:p>
      </dgm:t>
    </dgm:pt>
    <dgm:pt modelId="{82B90BE7-9B85-47C0-88F4-7DB0476EBF62}">
      <dgm:prSet phldrT="[Text]"/>
      <dgm:spPr/>
      <dgm:t>
        <a:bodyPr/>
        <a:lstStyle/>
        <a:p>
          <a:r>
            <a:rPr lang="en-ZA" dirty="0" smtClean="0"/>
            <a:t>Faculty and Department Plan</a:t>
          </a:r>
          <a:endParaRPr lang="en-ZA" dirty="0"/>
        </a:p>
      </dgm:t>
    </dgm:pt>
    <dgm:pt modelId="{E0F71861-6974-43C5-8B29-ED16C7CAF1B6}" type="parTrans" cxnId="{B25BEB9D-410D-4531-93E1-218946310EA2}">
      <dgm:prSet/>
      <dgm:spPr/>
      <dgm:t>
        <a:bodyPr/>
        <a:lstStyle/>
        <a:p>
          <a:endParaRPr lang="en-ZA"/>
        </a:p>
      </dgm:t>
    </dgm:pt>
    <dgm:pt modelId="{29714F52-CE95-4D42-ACC4-325C2AFCEFFF}" type="sibTrans" cxnId="{B25BEB9D-410D-4531-93E1-218946310EA2}">
      <dgm:prSet/>
      <dgm:spPr/>
      <dgm:t>
        <a:bodyPr/>
        <a:lstStyle/>
        <a:p>
          <a:endParaRPr lang="en-ZA"/>
        </a:p>
      </dgm:t>
    </dgm:pt>
    <dgm:pt modelId="{99D31A5E-FF38-45FA-A15A-97FFB24AB088}">
      <dgm:prSet phldrT="[Text]"/>
      <dgm:spPr/>
      <dgm:t>
        <a:bodyPr/>
        <a:lstStyle/>
        <a:p>
          <a:r>
            <a:rPr lang="en-ZA" dirty="0" smtClean="0"/>
            <a:t>KPA’s and Processes</a:t>
          </a:r>
          <a:endParaRPr lang="en-ZA" dirty="0"/>
        </a:p>
      </dgm:t>
    </dgm:pt>
    <dgm:pt modelId="{5DB6D989-95C6-4926-B744-D28F53141C55}" type="parTrans" cxnId="{5DAD533C-CC10-4FD0-B0C6-8B1D48EB7902}">
      <dgm:prSet/>
      <dgm:spPr/>
      <dgm:t>
        <a:bodyPr/>
        <a:lstStyle/>
        <a:p>
          <a:endParaRPr lang="en-ZA"/>
        </a:p>
      </dgm:t>
    </dgm:pt>
    <dgm:pt modelId="{60A1A812-7FEF-4B66-B985-06DFF5DF74AA}" type="sibTrans" cxnId="{5DAD533C-CC10-4FD0-B0C6-8B1D48EB7902}">
      <dgm:prSet/>
      <dgm:spPr/>
      <dgm:t>
        <a:bodyPr/>
        <a:lstStyle/>
        <a:p>
          <a:endParaRPr lang="en-ZA"/>
        </a:p>
      </dgm:t>
    </dgm:pt>
    <dgm:pt modelId="{7F73BEA0-04D0-4906-A348-89BD515861AE}">
      <dgm:prSet/>
      <dgm:spPr/>
      <dgm:t>
        <a:bodyPr/>
        <a:lstStyle/>
        <a:p>
          <a:r>
            <a:rPr lang="en-ZA" b="1" dirty="0" smtClean="0"/>
            <a:t>Individual KPA’s, KPI’s and PDP’s</a:t>
          </a:r>
          <a:endParaRPr lang="en-ZA" b="1" dirty="0"/>
        </a:p>
      </dgm:t>
    </dgm:pt>
    <dgm:pt modelId="{F882AD4D-BF64-4F11-B01F-5E8F48A58B86}" type="parTrans" cxnId="{97190D54-A155-497E-BEAD-F4C8BE551893}">
      <dgm:prSet/>
      <dgm:spPr/>
      <dgm:t>
        <a:bodyPr/>
        <a:lstStyle/>
        <a:p>
          <a:endParaRPr lang="en-ZA"/>
        </a:p>
      </dgm:t>
    </dgm:pt>
    <dgm:pt modelId="{B4625CFD-59D7-4BDF-B6F3-02CCEF1E2063}" type="sibTrans" cxnId="{97190D54-A155-497E-BEAD-F4C8BE551893}">
      <dgm:prSet/>
      <dgm:spPr/>
      <dgm:t>
        <a:bodyPr/>
        <a:lstStyle/>
        <a:p>
          <a:endParaRPr lang="en-ZA"/>
        </a:p>
      </dgm:t>
    </dgm:pt>
    <dgm:pt modelId="{02796CC5-AD5C-44CE-ADD2-EBEB8BD34B74}">
      <dgm:prSet/>
      <dgm:spPr/>
      <dgm:t>
        <a:bodyPr/>
        <a:lstStyle/>
        <a:p>
          <a:r>
            <a:rPr lang="en-ZA" dirty="0" smtClean="0"/>
            <a:t>Structure</a:t>
          </a:r>
          <a:endParaRPr lang="en-ZA" dirty="0"/>
        </a:p>
      </dgm:t>
    </dgm:pt>
    <dgm:pt modelId="{0F7BF0A0-DBA2-470F-A214-5E4453AC016E}" type="parTrans" cxnId="{6477F179-E08D-49A0-A0D0-C9C96F53EB37}">
      <dgm:prSet/>
      <dgm:spPr/>
      <dgm:t>
        <a:bodyPr/>
        <a:lstStyle/>
        <a:p>
          <a:endParaRPr lang="en-ZA"/>
        </a:p>
      </dgm:t>
    </dgm:pt>
    <dgm:pt modelId="{DEC819DA-A34B-4AFF-A6F9-FBECCF5842CF}" type="sibTrans" cxnId="{6477F179-E08D-49A0-A0D0-C9C96F53EB37}">
      <dgm:prSet/>
      <dgm:spPr/>
      <dgm:t>
        <a:bodyPr/>
        <a:lstStyle/>
        <a:p>
          <a:endParaRPr lang="en-ZA"/>
        </a:p>
      </dgm:t>
    </dgm:pt>
    <dgm:pt modelId="{C43C415B-3F61-4D4A-935B-C9EACB75F5AB}">
      <dgm:prSet/>
      <dgm:spPr/>
      <dgm:t>
        <a:bodyPr/>
        <a:lstStyle/>
        <a:p>
          <a:r>
            <a:rPr lang="en-ZA" b="0" dirty="0" smtClean="0"/>
            <a:t>Faculty/Division KPI’s</a:t>
          </a:r>
          <a:endParaRPr lang="en-ZA" b="0" dirty="0"/>
        </a:p>
      </dgm:t>
    </dgm:pt>
    <dgm:pt modelId="{7C66BA75-54B9-4FD9-8B85-644EA180B431}" type="parTrans" cxnId="{CD419980-11A6-4C01-8EAB-F5BB9AE92C1A}">
      <dgm:prSet/>
      <dgm:spPr/>
      <dgm:t>
        <a:bodyPr/>
        <a:lstStyle/>
        <a:p>
          <a:endParaRPr lang="en-ZA"/>
        </a:p>
      </dgm:t>
    </dgm:pt>
    <dgm:pt modelId="{FF394D81-7A05-4F5E-8441-8AF3324A985D}" type="sibTrans" cxnId="{CD419980-11A6-4C01-8EAB-F5BB9AE92C1A}">
      <dgm:prSet/>
      <dgm:spPr/>
      <dgm:t>
        <a:bodyPr/>
        <a:lstStyle/>
        <a:p>
          <a:endParaRPr lang="en-ZA"/>
        </a:p>
      </dgm:t>
    </dgm:pt>
    <dgm:pt modelId="{4DA48A7C-95DB-4B6F-9FB0-331CDAF700A7}" type="pres">
      <dgm:prSet presAssocID="{DA0AB3B6-EFB5-471C-ABCB-857FFD67093C}" presName="compositeShape" presStyleCnt="0">
        <dgm:presLayoutVars>
          <dgm:dir/>
          <dgm:resizeHandles/>
        </dgm:presLayoutVars>
      </dgm:prSet>
      <dgm:spPr/>
    </dgm:pt>
    <dgm:pt modelId="{59C59B54-AA47-42E6-A2A0-E7162686857A}" type="pres">
      <dgm:prSet presAssocID="{DA0AB3B6-EFB5-471C-ABCB-857FFD67093C}" presName="pyramid" presStyleLbl="node1" presStyleIdx="0" presStyleCnt="1"/>
      <dgm:spPr/>
    </dgm:pt>
    <dgm:pt modelId="{4F32D591-AC80-4840-BA4D-2456EF976DB0}" type="pres">
      <dgm:prSet presAssocID="{DA0AB3B6-EFB5-471C-ABCB-857FFD67093C}" presName="theList" presStyleCnt="0"/>
      <dgm:spPr/>
    </dgm:pt>
    <dgm:pt modelId="{7FC4E9DF-676C-4159-9094-51510EFE183A}" type="pres">
      <dgm:prSet presAssocID="{AAEAE300-A733-4050-93AD-EFACC2B111F4}" presName="aNode" presStyleLbl="fgAcc1" presStyleIdx="0" presStyleCnt="6" custScaleX="198899" custScaleY="124550" custLinFactY="-16576" custLinFactNeighborY="-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96C56A6-2F40-4838-A23E-BEB56107F7C6}" type="pres">
      <dgm:prSet presAssocID="{AAEAE300-A733-4050-93AD-EFACC2B111F4}" presName="aSpace" presStyleCnt="0"/>
      <dgm:spPr/>
    </dgm:pt>
    <dgm:pt modelId="{0906D2CF-EA3C-4EF0-ABD9-5ABC507D1BCB}" type="pres">
      <dgm:prSet presAssocID="{82B90BE7-9B85-47C0-88F4-7DB0476EBF62}" presName="aNode" presStyleLbl="fgAcc1" presStyleIdx="1" presStyleCnt="6" custScaleX="198899" custScaleY="124550" custLinFactY="-6411" custLinFactNeighborY="-10000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135728E-0444-4053-AC6F-0023892DB71B}" type="pres">
      <dgm:prSet presAssocID="{82B90BE7-9B85-47C0-88F4-7DB0476EBF62}" presName="aSpace" presStyleCnt="0"/>
      <dgm:spPr/>
    </dgm:pt>
    <dgm:pt modelId="{07F74817-D2F0-40DC-9BD3-A461D1B9590F}" type="pres">
      <dgm:prSet presAssocID="{99D31A5E-FF38-45FA-A15A-97FFB24AB088}" presName="aNode" presStyleLbl="fgAcc1" presStyleIdx="2" presStyleCnt="6" custScaleX="198899" custScaleY="124550" custLinFactNeighborY="-6996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AD85EA5-DE5A-4106-A63E-02E386066545}" type="pres">
      <dgm:prSet presAssocID="{99D31A5E-FF38-45FA-A15A-97FFB24AB088}" presName="aSpace" presStyleCnt="0"/>
      <dgm:spPr/>
    </dgm:pt>
    <dgm:pt modelId="{1CEDA44A-141C-4347-871F-E39B57B26F8A}" type="pres">
      <dgm:prSet presAssocID="{02796CC5-AD5C-44CE-ADD2-EBEB8BD34B74}" presName="aNode" presStyleLbl="fgAcc1" presStyleIdx="3" presStyleCnt="6" custScaleX="198435" custScaleY="1245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0F61335-471C-4383-9041-A42BA53D3EEB}" type="pres">
      <dgm:prSet presAssocID="{02796CC5-AD5C-44CE-ADD2-EBEB8BD34B74}" presName="aSpace" presStyleCnt="0"/>
      <dgm:spPr/>
    </dgm:pt>
    <dgm:pt modelId="{9CD4CB9C-6415-455A-91DC-E2FB5CC7A80E}" type="pres">
      <dgm:prSet presAssocID="{C43C415B-3F61-4D4A-935B-C9EACB75F5AB}" presName="aNode" presStyleLbl="fgAcc1" presStyleIdx="4" presStyleCnt="6" custScaleX="198435" custScaleY="1245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A8618F2-A985-412A-8B97-FDF42F72AF84}" type="pres">
      <dgm:prSet presAssocID="{C43C415B-3F61-4D4A-935B-C9EACB75F5AB}" presName="aSpace" presStyleCnt="0"/>
      <dgm:spPr/>
    </dgm:pt>
    <dgm:pt modelId="{46327E04-6DCC-417F-B7F4-56DD90C0F5E9}" type="pres">
      <dgm:prSet presAssocID="{7F73BEA0-04D0-4906-A348-89BD515861AE}" presName="aNode" presStyleLbl="fgAcc1" presStyleIdx="5" presStyleCnt="6" custScaleX="198435" custScaleY="12455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C47DA3D-599E-404C-A04F-26F4BE42B1C3}" type="pres">
      <dgm:prSet presAssocID="{7F73BEA0-04D0-4906-A348-89BD515861AE}" presName="aSpace" presStyleCnt="0"/>
      <dgm:spPr/>
    </dgm:pt>
  </dgm:ptLst>
  <dgm:cxnLst>
    <dgm:cxn modelId="{67FAA56F-6B56-7047-8DAD-ECA81ABB9C1F}" type="presOf" srcId="{99D31A5E-FF38-45FA-A15A-97FFB24AB088}" destId="{07F74817-D2F0-40DC-9BD3-A461D1B9590F}" srcOrd="0" destOrd="0" presId="urn:microsoft.com/office/officeart/2005/8/layout/pyramid2"/>
    <dgm:cxn modelId="{B25BEB9D-410D-4531-93E1-218946310EA2}" srcId="{DA0AB3B6-EFB5-471C-ABCB-857FFD67093C}" destId="{82B90BE7-9B85-47C0-88F4-7DB0476EBF62}" srcOrd="1" destOrd="0" parTransId="{E0F71861-6974-43C5-8B29-ED16C7CAF1B6}" sibTransId="{29714F52-CE95-4D42-ACC4-325C2AFCEFFF}"/>
    <dgm:cxn modelId="{6477F179-E08D-49A0-A0D0-C9C96F53EB37}" srcId="{DA0AB3B6-EFB5-471C-ABCB-857FFD67093C}" destId="{02796CC5-AD5C-44CE-ADD2-EBEB8BD34B74}" srcOrd="3" destOrd="0" parTransId="{0F7BF0A0-DBA2-470F-A214-5E4453AC016E}" sibTransId="{DEC819DA-A34B-4AFF-A6F9-FBECCF5842CF}"/>
    <dgm:cxn modelId="{5DAD533C-CC10-4FD0-B0C6-8B1D48EB7902}" srcId="{DA0AB3B6-EFB5-471C-ABCB-857FFD67093C}" destId="{99D31A5E-FF38-45FA-A15A-97FFB24AB088}" srcOrd="2" destOrd="0" parTransId="{5DB6D989-95C6-4926-B744-D28F53141C55}" sibTransId="{60A1A812-7FEF-4B66-B985-06DFF5DF74AA}"/>
    <dgm:cxn modelId="{5526C3F5-F4D1-5B44-82E0-9BF91E74498B}" type="presOf" srcId="{DA0AB3B6-EFB5-471C-ABCB-857FFD67093C}" destId="{4DA48A7C-95DB-4B6F-9FB0-331CDAF700A7}" srcOrd="0" destOrd="0" presId="urn:microsoft.com/office/officeart/2005/8/layout/pyramid2"/>
    <dgm:cxn modelId="{B87EEF8A-B727-40AA-B4C3-CEF185BF124C}" srcId="{DA0AB3B6-EFB5-471C-ABCB-857FFD67093C}" destId="{AAEAE300-A733-4050-93AD-EFACC2B111F4}" srcOrd="0" destOrd="0" parTransId="{D8E6FBDE-1341-424D-8F0C-69C107DC86EF}" sibTransId="{D1FA77FA-0B41-4B17-B325-99C7E35BCD8D}"/>
    <dgm:cxn modelId="{B935C35C-72C6-AD49-95F9-F954A1F1BB91}" type="presOf" srcId="{02796CC5-AD5C-44CE-ADD2-EBEB8BD34B74}" destId="{1CEDA44A-141C-4347-871F-E39B57B26F8A}" srcOrd="0" destOrd="0" presId="urn:microsoft.com/office/officeart/2005/8/layout/pyramid2"/>
    <dgm:cxn modelId="{97190D54-A155-497E-BEAD-F4C8BE551893}" srcId="{DA0AB3B6-EFB5-471C-ABCB-857FFD67093C}" destId="{7F73BEA0-04D0-4906-A348-89BD515861AE}" srcOrd="5" destOrd="0" parTransId="{F882AD4D-BF64-4F11-B01F-5E8F48A58B86}" sibTransId="{B4625CFD-59D7-4BDF-B6F3-02CCEF1E2063}"/>
    <dgm:cxn modelId="{CA2787D2-5708-7F44-9980-57B70E8313F7}" type="presOf" srcId="{AAEAE300-A733-4050-93AD-EFACC2B111F4}" destId="{7FC4E9DF-676C-4159-9094-51510EFE183A}" srcOrd="0" destOrd="0" presId="urn:microsoft.com/office/officeart/2005/8/layout/pyramid2"/>
    <dgm:cxn modelId="{9D347A75-41EA-014E-817D-F4FE3DA8288F}" type="presOf" srcId="{82B90BE7-9B85-47C0-88F4-7DB0476EBF62}" destId="{0906D2CF-EA3C-4EF0-ABD9-5ABC507D1BCB}" srcOrd="0" destOrd="0" presId="urn:microsoft.com/office/officeart/2005/8/layout/pyramid2"/>
    <dgm:cxn modelId="{98CADEED-1886-2744-A865-4CDACC90F774}" type="presOf" srcId="{C43C415B-3F61-4D4A-935B-C9EACB75F5AB}" destId="{9CD4CB9C-6415-455A-91DC-E2FB5CC7A80E}" srcOrd="0" destOrd="0" presId="urn:microsoft.com/office/officeart/2005/8/layout/pyramid2"/>
    <dgm:cxn modelId="{CD419980-11A6-4C01-8EAB-F5BB9AE92C1A}" srcId="{DA0AB3B6-EFB5-471C-ABCB-857FFD67093C}" destId="{C43C415B-3F61-4D4A-935B-C9EACB75F5AB}" srcOrd="4" destOrd="0" parTransId="{7C66BA75-54B9-4FD9-8B85-644EA180B431}" sibTransId="{FF394D81-7A05-4F5E-8441-8AF3324A985D}"/>
    <dgm:cxn modelId="{91D8F6DF-EAAF-3442-9065-C5C359FA1B1C}" type="presOf" srcId="{7F73BEA0-04D0-4906-A348-89BD515861AE}" destId="{46327E04-6DCC-417F-B7F4-56DD90C0F5E9}" srcOrd="0" destOrd="0" presId="urn:microsoft.com/office/officeart/2005/8/layout/pyramid2"/>
    <dgm:cxn modelId="{95465872-EA3E-E349-AD75-714B2B6B869B}" type="presParOf" srcId="{4DA48A7C-95DB-4B6F-9FB0-331CDAF700A7}" destId="{59C59B54-AA47-42E6-A2A0-E7162686857A}" srcOrd="0" destOrd="0" presId="urn:microsoft.com/office/officeart/2005/8/layout/pyramid2"/>
    <dgm:cxn modelId="{345A3A0B-EEA6-3442-B217-29EB4059185E}" type="presParOf" srcId="{4DA48A7C-95DB-4B6F-9FB0-331CDAF700A7}" destId="{4F32D591-AC80-4840-BA4D-2456EF976DB0}" srcOrd="1" destOrd="0" presId="urn:microsoft.com/office/officeart/2005/8/layout/pyramid2"/>
    <dgm:cxn modelId="{CA026D15-02F8-444D-B935-A667E7A2DA6A}" type="presParOf" srcId="{4F32D591-AC80-4840-BA4D-2456EF976DB0}" destId="{7FC4E9DF-676C-4159-9094-51510EFE183A}" srcOrd="0" destOrd="0" presId="urn:microsoft.com/office/officeart/2005/8/layout/pyramid2"/>
    <dgm:cxn modelId="{9B45D53D-2C84-0F44-A017-3279FF029436}" type="presParOf" srcId="{4F32D591-AC80-4840-BA4D-2456EF976DB0}" destId="{A96C56A6-2F40-4838-A23E-BEB56107F7C6}" srcOrd="1" destOrd="0" presId="urn:microsoft.com/office/officeart/2005/8/layout/pyramid2"/>
    <dgm:cxn modelId="{13E7506F-5132-9B49-BEB3-695E2492A903}" type="presParOf" srcId="{4F32D591-AC80-4840-BA4D-2456EF976DB0}" destId="{0906D2CF-EA3C-4EF0-ABD9-5ABC507D1BCB}" srcOrd="2" destOrd="0" presId="urn:microsoft.com/office/officeart/2005/8/layout/pyramid2"/>
    <dgm:cxn modelId="{3BFEC0F5-286D-C24D-8E84-CE094B3BEE3E}" type="presParOf" srcId="{4F32D591-AC80-4840-BA4D-2456EF976DB0}" destId="{A135728E-0444-4053-AC6F-0023892DB71B}" srcOrd="3" destOrd="0" presId="urn:microsoft.com/office/officeart/2005/8/layout/pyramid2"/>
    <dgm:cxn modelId="{BB820459-ED39-5542-B81D-140A2DA66C49}" type="presParOf" srcId="{4F32D591-AC80-4840-BA4D-2456EF976DB0}" destId="{07F74817-D2F0-40DC-9BD3-A461D1B9590F}" srcOrd="4" destOrd="0" presId="urn:microsoft.com/office/officeart/2005/8/layout/pyramid2"/>
    <dgm:cxn modelId="{097B05A2-4D46-104A-BE21-0E6063D96FED}" type="presParOf" srcId="{4F32D591-AC80-4840-BA4D-2456EF976DB0}" destId="{EAD85EA5-DE5A-4106-A63E-02E386066545}" srcOrd="5" destOrd="0" presId="urn:microsoft.com/office/officeart/2005/8/layout/pyramid2"/>
    <dgm:cxn modelId="{01764CB8-CF8D-4D44-B775-CBFA5394147B}" type="presParOf" srcId="{4F32D591-AC80-4840-BA4D-2456EF976DB0}" destId="{1CEDA44A-141C-4347-871F-E39B57B26F8A}" srcOrd="6" destOrd="0" presId="urn:microsoft.com/office/officeart/2005/8/layout/pyramid2"/>
    <dgm:cxn modelId="{C95496B9-D8B4-E043-BCF1-7F33011B0C91}" type="presParOf" srcId="{4F32D591-AC80-4840-BA4D-2456EF976DB0}" destId="{50F61335-471C-4383-9041-A42BA53D3EEB}" srcOrd="7" destOrd="0" presId="urn:microsoft.com/office/officeart/2005/8/layout/pyramid2"/>
    <dgm:cxn modelId="{C5EBE89A-153E-1F42-AC3C-36A11E99C0CF}" type="presParOf" srcId="{4F32D591-AC80-4840-BA4D-2456EF976DB0}" destId="{9CD4CB9C-6415-455A-91DC-E2FB5CC7A80E}" srcOrd="8" destOrd="0" presId="urn:microsoft.com/office/officeart/2005/8/layout/pyramid2"/>
    <dgm:cxn modelId="{5FD88529-1660-E74C-BBEF-EE6A863B1CF9}" type="presParOf" srcId="{4F32D591-AC80-4840-BA4D-2456EF976DB0}" destId="{9A8618F2-A985-412A-8B97-FDF42F72AF84}" srcOrd="9" destOrd="0" presId="urn:microsoft.com/office/officeart/2005/8/layout/pyramid2"/>
    <dgm:cxn modelId="{7A3CAD0C-53A8-2E47-8937-E942C9F48580}" type="presParOf" srcId="{4F32D591-AC80-4840-BA4D-2456EF976DB0}" destId="{46327E04-6DCC-417F-B7F4-56DD90C0F5E9}" srcOrd="10" destOrd="0" presId="urn:microsoft.com/office/officeart/2005/8/layout/pyramid2"/>
    <dgm:cxn modelId="{39EDB340-B58C-274E-BAA3-ECDAAE026E4A}" type="presParOf" srcId="{4F32D591-AC80-4840-BA4D-2456EF976DB0}" destId="{0C47DA3D-599E-404C-A04F-26F4BE42B1C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4EE8C0-F5E9-804A-827D-168028F1DDE5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C11B3008-E3EC-2C4E-84C5-4A95CD4227B6}">
      <dgm:prSet phldrT="[Text]"/>
      <dgm:spPr/>
      <dgm:t>
        <a:bodyPr/>
        <a:lstStyle/>
        <a:p>
          <a:pPr algn="ctr"/>
          <a:r>
            <a:rPr lang="en-US" dirty="0"/>
            <a:t>Institutional Performance</a:t>
          </a:r>
        </a:p>
        <a:p>
          <a:pPr algn="ctr"/>
          <a:r>
            <a:rPr lang="en-US" dirty="0"/>
            <a:t>(Driven through APP, reported to Council </a:t>
          </a:r>
          <a:r>
            <a:rPr lang="en-US" dirty="0" smtClean="0"/>
            <a:t>and </a:t>
          </a:r>
          <a:r>
            <a:rPr lang="en-US" dirty="0"/>
            <a:t>DHET)</a:t>
          </a:r>
        </a:p>
      </dgm:t>
    </dgm:pt>
    <dgm:pt modelId="{FEF5BE94-566E-5B4E-80B1-AFED76BB5812}" type="parTrans" cxnId="{E0769A17-180D-ED41-8557-C72AA6A91E0C}">
      <dgm:prSet/>
      <dgm:spPr/>
      <dgm:t>
        <a:bodyPr/>
        <a:lstStyle/>
        <a:p>
          <a:pPr algn="ctr"/>
          <a:endParaRPr lang="en-US"/>
        </a:p>
      </dgm:t>
    </dgm:pt>
    <dgm:pt modelId="{41F2C6D7-1079-BF45-A0BF-6F7CA8670320}" type="sibTrans" cxnId="{E0769A17-180D-ED41-8557-C72AA6A91E0C}">
      <dgm:prSet/>
      <dgm:spPr/>
      <dgm:t>
        <a:bodyPr/>
        <a:lstStyle/>
        <a:p>
          <a:pPr algn="ctr"/>
          <a:endParaRPr lang="en-US"/>
        </a:p>
      </dgm:t>
    </dgm:pt>
    <dgm:pt modelId="{A45523A0-ED2B-334C-85E6-DCF0D91F88CF}">
      <dgm:prSet phldrT="[Text]"/>
      <dgm:spPr/>
      <dgm:t>
        <a:bodyPr/>
        <a:lstStyle/>
        <a:p>
          <a:pPr algn="ctr"/>
          <a:r>
            <a:rPr lang="en-US"/>
            <a:t>Process  Performance </a:t>
          </a:r>
        </a:p>
        <a:p>
          <a:pPr algn="ctr"/>
          <a:r>
            <a:rPr lang="en-US"/>
            <a:t>(Managed by Executives and Senior Managers) </a:t>
          </a:r>
        </a:p>
      </dgm:t>
    </dgm:pt>
    <dgm:pt modelId="{ECB335C0-1EDA-3A47-BF0C-3CEF3C5DE31C}" type="parTrans" cxnId="{7D432F61-B045-924F-8E36-A93BAE05F439}">
      <dgm:prSet/>
      <dgm:spPr/>
      <dgm:t>
        <a:bodyPr/>
        <a:lstStyle/>
        <a:p>
          <a:pPr algn="ctr"/>
          <a:endParaRPr lang="en-US"/>
        </a:p>
      </dgm:t>
    </dgm:pt>
    <dgm:pt modelId="{971F892A-5E20-2548-8D78-C061963F653F}" type="sibTrans" cxnId="{7D432F61-B045-924F-8E36-A93BAE05F439}">
      <dgm:prSet/>
      <dgm:spPr/>
      <dgm:t>
        <a:bodyPr/>
        <a:lstStyle/>
        <a:p>
          <a:pPr algn="ctr"/>
          <a:endParaRPr lang="en-US"/>
        </a:p>
      </dgm:t>
    </dgm:pt>
    <dgm:pt modelId="{152A0C93-3571-884E-ADFA-9F257D08E705}">
      <dgm:prSet phldrT="[Text]"/>
      <dgm:spPr/>
      <dgm:t>
        <a:bodyPr/>
        <a:lstStyle/>
        <a:p>
          <a:pPr algn="ctr"/>
          <a:r>
            <a:rPr lang="en-US"/>
            <a:t>Individual  Performance</a:t>
          </a:r>
        </a:p>
        <a:p>
          <a:pPr algn="ctr"/>
          <a:r>
            <a:rPr lang="en-US"/>
            <a:t>(Regulated by the contract between VC and Council, managed by the Chairperson/CPRC on behalf of Council)</a:t>
          </a:r>
        </a:p>
      </dgm:t>
    </dgm:pt>
    <dgm:pt modelId="{75781628-82BA-3E48-AC2C-E1D709A2F52C}" type="parTrans" cxnId="{20E21338-385F-A74E-A41E-1993B6CA6142}">
      <dgm:prSet/>
      <dgm:spPr/>
      <dgm:t>
        <a:bodyPr/>
        <a:lstStyle/>
        <a:p>
          <a:pPr algn="ctr"/>
          <a:endParaRPr lang="en-US"/>
        </a:p>
      </dgm:t>
    </dgm:pt>
    <dgm:pt modelId="{6FC56653-912E-F240-A3BD-4A6C37CDBF2B}" type="sibTrans" cxnId="{20E21338-385F-A74E-A41E-1993B6CA6142}">
      <dgm:prSet/>
      <dgm:spPr/>
      <dgm:t>
        <a:bodyPr/>
        <a:lstStyle/>
        <a:p>
          <a:pPr algn="ctr"/>
          <a:endParaRPr lang="en-US"/>
        </a:p>
      </dgm:t>
    </dgm:pt>
    <dgm:pt modelId="{28049007-6404-0649-B258-AA1597103910}" type="pres">
      <dgm:prSet presAssocID="{894EE8C0-F5E9-804A-827D-168028F1DDE5}" presName="CompostProcess" presStyleCnt="0">
        <dgm:presLayoutVars>
          <dgm:dir/>
          <dgm:resizeHandles val="exact"/>
        </dgm:presLayoutVars>
      </dgm:prSet>
      <dgm:spPr/>
    </dgm:pt>
    <dgm:pt modelId="{D9560852-0D87-B043-AAFA-AEEFA22C5369}" type="pres">
      <dgm:prSet presAssocID="{894EE8C0-F5E9-804A-827D-168028F1DDE5}" presName="arrow" presStyleLbl="bgShp" presStyleIdx="0" presStyleCnt="1"/>
      <dgm:spPr/>
    </dgm:pt>
    <dgm:pt modelId="{0736E11B-5A97-8949-813C-7498C4570D24}" type="pres">
      <dgm:prSet presAssocID="{894EE8C0-F5E9-804A-827D-168028F1DDE5}" presName="linearProcess" presStyleCnt="0"/>
      <dgm:spPr/>
    </dgm:pt>
    <dgm:pt modelId="{26EE178C-268A-4E4D-839D-C1088D48BEE1}" type="pres">
      <dgm:prSet presAssocID="{C11B3008-E3EC-2C4E-84C5-4A95CD4227B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B1A1D-64EA-004F-8EAA-5F9711B4C1A4}" type="pres">
      <dgm:prSet presAssocID="{41F2C6D7-1079-BF45-A0BF-6F7CA8670320}" presName="sibTrans" presStyleCnt="0"/>
      <dgm:spPr/>
    </dgm:pt>
    <dgm:pt modelId="{6C7C2955-5E46-7949-933B-3ED4944E01C4}" type="pres">
      <dgm:prSet presAssocID="{A45523A0-ED2B-334C-85E6-DCF0D91F88C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89136-733C-DF42-AC89-B0397331B160}" type="pres">
      <dgm:prSet presAssocID="{971F892A-5E20-2548-8D78-C061963F653F}" presName="sibTrans" presStyleCnt="0"/>
      <dgm:spPr/>
    </dgm:pt>
    <dgm:pt modelId="{3FD13447-D93A-9D40-9985-C88E5665B385}" type="pres">
      <dgm:prSet presAssocID="{152A0C93-3571-884E-ADFA-9F257D08E70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32F61-B045-924F-8E36-A93BAE05F439}" srcId="{894EE8C0-F5E9-804A-827D-168028F1DDE5}" destId="{A45523A0-ED2B-334C-85E6-DCF0D91F88CF}" srcOrd="1" destOrd="0" parTransId="{ECB335C0-1EDA-3A47-BF0C-3CEF3C5DE31C}" sibTransId="{971F892A-5E20-2548-8D78-C061963F653F}"/>
    <dgm:cxn modelId="{9609C8FB-7587-1B49-985C-1E4F62585F73}" type="presOf" srcId="{894EE8C0-F5E9-804A-827D-168028F1DDE5}" destId="{28049007-6404-0649-B258-AA1597103910}" srcOrd="0" destOrd="0" presId="urn:microsoft.com/office/officeart/2005/8/layout/hProcess9"/>
    <dgm:cxn modelId="{20E21338-385F-A74E-A41E-1993B6CA6142}" srcId="{894EE8C0-F5E9-804A-827D-168028F1DDE5}" destId="{152A0C93-3571-884E-ADFA-9F257D08E705}" srcOrd="2" destOrd="0" parTransId="{75781628-82BA-3E48-AC2C-E1D709A2F52C}" sibTransId="{6FC56653-912E-F240-A3BD-4A6C37CDBF2B}"/>
    <dgm:cxn modelId="{1FF9316C-48D6-C94B-B800-1AB0B72494D0}" type="presOf" srcId="{152A0C93-3571-884E-ADFA-9F257D08E705}" destId="{3FD13447-D93A-9D40-9985-C88E5665B385}" srcOrd="0" destOrd="0" presId="urn:microsoft.com/office/officeart/2005/8/layout/hProcess9"/>
    <dgm:cxn modelId="{9F62435F-54AD-CF45-9A3E-5145484343BA}" type="presOf" srcId="{A45523A0-ED2B-334C-85E6-DCF0D91F88CF}" destId="{6C7C2955-5E46-7949-933B-3ED4944E01C4}" srcOrd="0" destOrd="0" presId="urn:microsoft.com/office/officeart/2005/8/layout/hProcess9"/>
    <dgm:cxn modelId="{E0769A17-180D-ED41-8557-C72AA6A91E0C}" srcId="{894EE8C0-F5E9-804A-827D-168028F1DDE5}" destId="{C11B3008-E3EC-2C4E-84C5-4A95CD4227B6}" srcOrd="0" destOrd="0" parTransId="{FEF5BE94-566E-5B4E-80B1-AFED76BB5812}" sibTransId="{41F2C6D7-1079-BF45-A0BF-6F7CA8670320}"/>
    <dgm:cxn modelId="{877B960E-3B17-FE42-A7F9-13ADE98D3BA4}" type="presOf" srcId="{C11B3008-E3EC-2C4E-84C5-4A95CD4227B6}" destId="{26EE178C-268A-4E4D-839D-C1088D48BEE1}" srcOrd="0" destOrd="0" presId="urn:microsoft.com/office/officeart/2005/8/layout/hProcess9"/>
    <dgm:cxn modelId="{9D36F5DE-FC88-EF4A-9493-CCE3A452E618}" type="presParOf" srcId="{28049007-6404-0649-B258-AA1597103910}" destId="{D9560852-0D87-B043-AAFA-AEEFA22C5369}" srcOrd="0" destOrd="0" presId="urn:microsoft.com/office/officeart/2005/8/layout/hProcess9"/>
    <dgm:cxn modelId="{41467A98-2723-F444-BE63-81AAE4EAEFFA}" type="presParOf" srcId="{28049007-6404-0649-B258-AA1597103910}" destId="{0736E11B-5A97-8949-813C-7498C4570D24}" srcOrd="1" destOrd="0" presId="urn:microsoft.com/office/officeart/2005/8/layout/hProcess9"/>
    <dgm:cxn modelId="{5E54B410-8C38-354A-B661-343C84239B28}" type="presParOf" srcId="{0736E11B-5A97-8949-813C-7498C4570D24}" destId="{26EE178C-268A-4E4D-839D-C1088D48BEE1}" srcOrd="0" destOrd="0" presId="urn:microsoft.com/office/officeart/2005/8/layout/hProcess9"/>
    <dgm:cxn modelId="{599FD48B-336E-014F-A34D-0B07D40539EB}" type="presParOf" srcId="{0736E11B-5A97-8949-813C-7498C4570D24}" destId="{BF0B1A1D-64EA-004F-8EAA-5F9711B4C1A4}" srcOrd="1" destOrd="0" presId="urn:microsoft.com/office/officeart/2005/8/layout/hProcess9"/>
    <dgm:cxn modelId="{0F460AD5-6472-584D-A8BE-EF80D85C5D30}" type="presParOf" srcId="{0736E11B-5A97-8949-813C-7498C4570D24}" destId="{6C7C2955-5E46-7949-933B-3ED4944E01C4}" srcOrd="2" destOrd="0" presId="urn:microsoft.com/office/officeart/2005/8/layout/hProcess9"/>
    <dgm:cxn modelId="{8BA0BEDA-E591-5642-B650-5B250B716641}" type="presParOf" srcId="{0736E11B-5A97-8949-813C-7498C4570D24}" destId="{CE789136-733C-DF42-AC89-B0397331B160}" srcOrd="3" destOrd="0" presId="urn:microsoft.com/office/officeart/2005/8/layout/hProcess9"/>
    <dgm:cxn modelId="{3585D277-CF03-8144-A7A7-0F0BF1C54E01}" type="presParOf" srcId="{0736E11B-5A97-8949-813C-7498C4570D24}" destId="{3FD13447-D93A-9D40-9985-C88E5665B3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E7A97-E763-9D40-AF94-D9355379C0B6}">
      <dsp:nvSpPr>
        <dsp:cNvPr id="0" name=""/>
        <dsp:cNvSpPr/>
      </dsp:nvSpPr>
      <dsp:spPr>
        <a:xfrm>
          <a:off x="2936037" y="1954168"/>
          <a:ext cx="1001698" cy="1001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HR Strategy</a:t>
          </a:r>
        </a:p>
      </dsp:txBody>
      <dsp:txXfrm>
        <a:off x="3082732" y="2100863"/>
        <a:ext cx="708308" cy="708308"/>
      </dsp:txXfrm>
    </dsp:sp>
    <dsp:sp modelId="{988B4D47-C9AD-4746-A92F-C1A70B2888B5}">
      <dsp:nvSpPr>
        <dsp:cNvPr id="0" name=""/>
        <dsp:cNvSpPr/>
      </dsp:nvSpPr>
      <dsp:spPr>
        <a:xfrm rot="16200000">
          <a:off x="3250189" y="1442189"/>
          <a:ext cx="373393" cy="340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301276" y="1561391"/>
        <a:ext cx="271220" cy="204347"/>
      </dsp:txXfrm>
    </dsp:sp>
    <dsp:sp modelId="{AAB53A15-5C23-1340-BFB9-F233C146DBA2}">
      <dsp:nvSpPr>
        <dsp:cNvPr id="0" name=""/>
        <dsp:cNvSpPr/>
      </dsp:nvSpPr>
      <dsp:spPr>
        <a:xfrm>
          <a:off x="2816302" y="8484"/>
          <a:ext cx="1241167" cy="12411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Leadership &amp; Management Excellence</a:t>
          </a:r>
        </a:p>
      </dsp:txBody>
      <dsp:txXfrm>
        <a:off x="2998067" y="190249"/>
        <a:ext cx="877637" cy="877637"/>
      </dsp:txXfrm>
    </dsp:sp>
    <dsp:sp modelId="{91C23D11-1526-C047-821F-480893D63E01}">
      <dsp:nvSpPr>
        <dsp:cNvPr id="0" name=""/>
        <dsp:cNvSpPr/>
      </dsp:nvSpPr>
      <dsp:spPr>
        <a:xfrm rot="19285714">
          <a:off x="3908913" y="1759413"/>
          <a:ext cx="373393" cy="340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920058" y="1859380"/>
        <a:ext cx="271220" cy="204347"/>
      </dsp:txXfrm>
    </dsp:sp>
    <dsp:sp modelId="{B3EAB9C4-9FE8-D946-808E-BBB56E08ADE3}">
      <dsp:nvSpPr>
        <dsp:cNvPr id="0" name=""/>
        <dsp:cNvSpPr/>
      </dsp:nvSpPr>
      <dsp:spPr>
        <a:xfrm>
          <a:off x="4243887" y="695973"/>
          <a:ext cx="1241167" cy="1241167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Staff Establishment Efficiency</a:t>
          </a:r>
        </a:p>
      </dsp:txBody>
      <dsp:txXfrm>
        <a:off x="4425652" y="877738"/>
        <a:ext cx="877637" cy="877637"/>
      </dsp:txXfrm>
    </dsp:sp>
    <dsp:sp modelId="{4EFA867E-1D12-1A4D-AEF4-1E488EBD2F9D}">
      <dsp:nvSpPr>
        <dsp:cNvPr id="0" name=""/>
        <dsp:cNvSpPr/>
      </dsp:nvSpPr>
      <dsp:spPr>
        <a:xfrm rot="771429">
          <a:off x="4071605" y="2472211"/>
          <a:ext cx="373393" cy="340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4072886" y="2528958"/>
        <a:ext cx="271220" cy="204347"/>
      </dsp:txXfrm>
    </dsp:sp>
    <dsp:sp modelId="{116E69C9-CBE9-BB4E-AB29-96C0FF4EDC16}">
      <dsp:nvSpPr>
        <dsp:cNvPr id="0" name=""/>
        <dsp:cNvSpPr/>
      </dsp:nvSpPr>
      <dsp:spPr>
        <a:xfrm>
          <a:off x="4596471" y="2240745"/>
          <a:ext cx="1241167" cy="12411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HR Management Capacity</a:t>
          </a:r>
        </a:p>
      </dsp:txBody>
      <dsp:txXfrm>
        <a:off x="4778236" y="2422510"/>
        <a:ext cx="877637" cy="877637"/>
      </dsp:txXfrm>
    </dsp:sp>
    <dsp:sp modelId="{F2B97AC9-8563-DC42-AA61-ED9AB810817F}">
      <dsp:nvSpPr>
        <dsp:cNvPr id="0" name=""/>
        <dsp:cNvSpPr/>
      </dsp:nvSpPr>
      <dsp:spPr>
        <a:xfrm rot="3857143">
          <a:off x="3615753" y="3043830"/>
          <a:ext cx="373393" cy="340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644674" y="3065918"/>
        <a:ext cx="271220" cy="204347"/>
      </dsp:txXfrm>
    </dsp:sp>
    <dsp:sp modelId="{4906DCD7-8D96-C74A-80E3-C3F462AEDEDE}">
      <dsp:nvSpPr>
        <dsp:cNvPr id="0" name=""/>
        <dsp:cNvSpPr/>
      </dsp:nvSpPr>
      <dsp:spPr>
        <a:xfrm>
          <a:off x="3608552" y="3479556"/>
          <a:ext cx="1241167" cy="12411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HR Service Quality</a:t>
          </a:r>
        </a:p>
      </dsp:txBody>
      <dsp:txXfrm>
        <a:off x="3790317" y="3661321"/>
        <a:ext cx="877637" cy="877637"/>
      </dsp:txXfrm>
    </dsp:sp>
    <dsp:sp modelId="{02D2D81B-45A7-AF4D-AE73-BFA8CB0C1AA7}">
      <dsp:nvSpPr>
        <dsp:cNvPr id="0" name=""/>
        <dsp:cNvSpPr/>
      </dsp:nvSpPr>
      <dsp:spPr>
        <a:xfrm rot="6942857">
          <a:off x="2884625" y="3043830"/>
          <a:ext cx="373393" cy="340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10800000">
        <a:off x="2957877" y="3065918"/>
        <a:ext cx="271220" cy="204347"/>
      </dsp:txXfrm>
    </dsp:sp>
    <dsp:sp modelId="{1179A3DA-1E0B-4042-81BA-E26B2240EB94}">
      <dsp:nvSpPr>
        <dsp:cNvPr id="0" name=""/>
        <dsp:cNvSpPr/>
      </dsp:nvSpPr>
      <dsp:spPr>
        <a:xfrm>
          <a:off x="2024053" y="3479556"/>
          <a:ext cx="1241167" cy="124116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Human Capital Development Plan</a:t>
          </a:r>
        </a:p>
      </dsp:txBody>
      <dsp:txXfrm>
        <a:off x="2205818" y="3661321"/>
        <a:ext cx="877637" cy="877637"/>
      </dsp:txXfrm>
    </dsp:sp>
    <dsp:sp modelId="{E5925D14-1E62-8544-9061-E967BB7861C5}">
      <dsp:nvSpPr>
        <dsp:cNvPr id="0" name=""/>
        <dsp:cNvSpPr/>
      </dsp:nvSpPr>
      <dsp:spPr>
        <a:xfrm rot="10028571">
          <a:off x="2428774" y="2472211"/>
          <a:ext cx="373393" cy="340577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10800000">
        <a:off x="2529666" y="2528958"/>
        <a:ext cx="271220" cy="204347"/>
      </dsp:txXfrm>
    </dsp:sp>
    <dsp:sp modelId="{8DFB914C-AFFC-3442-B3E2-D8E2264BF5B6}">
      <dsp:nvSpPr>
        <dsp:cNvPr id="0" name=""/>
        <dsp:cNvSpPr/>
      </dsp:nvSpPr>
      <dsp:spPr>
        <a:xfrm>
          <a:off x="1036134" y="2240745"/>
          <a:ext cx="1241167" cy="1241167"/>
        </a:xfrm>
        <a:prstGeom prst="ellips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Total Rewards &amp; Performance Management</a:t>
          </a:r>
        </a:p>
      </dsp:txBody>
      <dsp:txXfrm>
        <a:off x="1217899" y="2422510"/>
        <a:ext cx="877637" cy="877637"/>
      </dsp:txXfrm>
    </dsp:sp>
    <dsp:sp modelId="{AFEE4648-22F0-624A-B4FB-F63BE1A0BD26}">
      <dsp:nvSpPr>
        <dsp:cNvPr id="0" name=""/>
        <dsp:cNvSpPr/>
      </dsp:nvSpPr>
      <dsp:spPr>
        <a:xfrm rot="13114286">
          <a:off x="2591465" y="1759413"/>
          <a:ext cx="373393" cy="340577"/>
        </a:xfrm>
        <a:prstGeom prst="rightArrow">
          <a:avLst>
            <a:gd name="adj1" fmla="val 60000"/>
            <a:gd name="adj2" fmla="val 50000"/>
          </a:avLst>
        </a:prstGeom>
        <a:solidFill>
          <a:srgbClr val="7F7F7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10800000">
        <a:off x="2682493" y="1859380"/>
        <a:ext cx="271220" cy="204347"/>
      </dsp:txXfrm>
    </dsp:sp>
    <dsp:sp modelId="{BF868604-84C1-9843-94B8-995C19B06323}">
      <dsp:nvSpPr>
        <dsp:cNvPr id="0" name=""/>
        <dsp:cNvSpPr/>
      </dsp:nvSpPr>
      <dsp:spPr>
        <a:xfrm>
          <a:off x="1388718" y="695973"/>
          <a:ext cx="1241167" cy="1241167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People  Engagement</a:t>
          </a:r>
        </a:p>
      </dsp:txBody>
      <dsp:txXfrm>
        <a:off x="1570483" y="877738"/>
        <a:ext cx="877637" cy="877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D92AD3-2E7E-4530-872C-F1750862A3E7}" type="datetimeFigureOut">
              <a:rPr lang="en-ZA"/>
              <a:pPr>
                <a:defRPr/>
              </a:pPr>
              <a:t>2016-04-06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77A587-B774-4AE5-AAD1-1FAF08881756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77318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4283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4283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4283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428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4283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4283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4283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4283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447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>
                <a:solidFill>
                  <a:prstClr val="black"/>
                </a:solidFill>
              </a:rPr>
              <a:pPr eaLnBrk="1" hangingPunct="1"/>
              <a:t>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5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428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428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4472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4472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38C903-BA73-4C10-BB2E-9CE6C759A043}" type="slidenum">
              <a:rPr lang="en-ZA"/>
              <a:pPr eaLnBrk="1" hangingPunct="1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447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2CF8-7314-450A-A5BA-31D0A48F54E3}" type="datetimeFigureOut">
              <a:rPr lang="en-ZA"/>
              <a:pPr>
                <a:defRPr/>
              </a:pPr>
              <a:t>2016-04-06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E4AD-6FA3-46BD-880F-E7FEC0E8F803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5902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71032-767F-421A-AE95-B79FD6A9DC0C}" type="datetimeFigureOut">
              <a:rPr lang="en-ZA"/>
              <a:pPr>
                <a:defRPr/>
              </a:pPr>
              <a:t>2016-04-06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F1935-24AB-41FC-8FF7-383BBAB62026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6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524E-D06F-446D-A06F-E47B2451A81D}" type="datetimeFigureOut">
              <a:rPr lang="en-ZA"/>
              <a:pPr>
                <a:defRPr/>
              </a:pPr>
              <a:t>2016-04-06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C63EC-4105-4C58-A9E6-1F468420E6EF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725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E8EB-42EA-479F-A81B-1E9324455EF3}" type="datetimeFigureOut">
              <a:rPr lang="en-ZA"/>
              <a:pPr>
                <a:defRPr/>
              </a:pPr>
              <a:t>2016-04-06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5D7F2-63D0-44F3-B913-30051054939E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99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D0C6-AE11-42E3-A284-B93DFCD9B283}" type="datetimeFigureOut">
              <a:rPr lang="en-ZA"/>
              <a:pPr>
                <a:defRPr/>
              </a:pPr>
              <a:t>2016-04-06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0812A-BB5B-498D-8715-F6EB6E2369A5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311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E6ECB-F233-49B5-BBB4-4C4C4F917408}" type="datetimeFigureOut">
              <a:rPr lang="en-ZA"/>
              <a:pPr>
                <a:defRPr/>
              </a:pPr>
              <a:t>2016-04-06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F91FB-4365-4866-8F68-6DF0B7A5F259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68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0375-90DC-4CD6-8A87-3640FC0A8DEE}" type="datetimeFigureOut">
              <a:rPr lang="en-ZA"/>
              <a:pPr>
                <a:defRPr/>
              </a:pPr>
              <a:t>2016-04-06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AABD6-0291-493C-A2E6-2658F6399C23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637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C912-1E4C-47CF-BA03-275E12FD190B}" type="datetimeFigureOut">
              <a:rPr lang="en-ZA"/>
              <a:pPr>
                <a:defRPr/>
              </a:pPr>
              <a:t>2016-04-06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9DECF-750B-4C2D-8894-F9EE9CE4FD08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187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A896-0F88-4AFF-8984-0FC0CFD9EEC7}" type="datetimeFigureOut">
              <a:rPr lang="en-ZA"/>
              <a:pPr>
                <a:defRPr/>
              </a:pPr>
              <a:t>2016-04-06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14E85-15D5-4D79-A70D-C1AFCA7A7B4D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872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860FC-F948-4B7E-BADF-235E0F6E5587}" type="datetimeFigureOut">
              <a:rPr lang="en-ZA"/>
              <a:pPr>
                <a:defRPr/>
              </a:pPr>
              <a:t>2016-04-06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346A6-4045-4E59-90A5-041CC65C6416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896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AAB57-C8E3-4013-BB86-DDE44F197EEE}" type="datetimeFigureOut">
              <a:rPr lang="en-ZA"/>
              <a:pPr>
                <a:defRPr/>
              </a:pPr>
              <a:t>2016-04-06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3098B-2E9F-4976-97CC-43AF0A0829B3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125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D975A3-F00E-43F4-9F8C-A16E6B8CBEC8}" type="datetimeFigureOut">
              <a:rPr lang="en-ZA"/>
              <a:pPr>
                <a:defRPr/>
              </a:pPr>
              <a:t>2016-04-06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EEC55F1-3B69-4433-BB6F-F6DA8C1127B6}" type="slidenum">
              <a:rPr lang="en-ZA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280920" cy="1470025"/>
          </a:xfrm>
        </p:spPr>
        <p:txBody>
          <a:bodyPr/>
          <a:lstStyle/>
          <a:p>
            <a:r>
              <a:rPr lang="en-ZA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PERFORMANCE MANAGEMENT AT VUT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519362" y="4653632"/>
            <a:ext cx="4105275" cy="863600"/>
          </a:xfrm>
        </p:spPr>
        <p:txBody>
          <a:bodyPr/>
          <a:lstStyle/>
          <a:p>
            <a:r>
              <a:rPr lang="en-ZA" sz="2000" i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r>
              <a:rPr lang="en-ZA" sz="20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Cello Gardner</a:t>
            </a:r>
          </a:p>
        </p:txBody>
      </p:sp>
      <p:sp>
        <p:nvSpPr>
          <p:cNvPr id="2052" name="Subtitle 2"/>
          <p:cNvSpPr txBox="1">
            <a:spLocks/>
          </p:cNvSpPr>
          <p:nvPr/>
        </p:nvSpPr>
        <p:spPr bwMode="auto">
          <a:xfrm>
            <a:off x="6012160" y="2391321"/>
            <a:ext cx="2880320" cy="82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ZA" sz="2000" dirty="0" smtClean="0">
                <a:solidFill>
                  <a:schemeClr val="accent1"/>
                </a:solidFill>
              </a:rPr>
              <a:t>February 2016</a:t>
            </a:r>
            <a:endParaRPr lang="en-ZA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3" y="274641"/>
            <a:ext cx="8229600" cy="868359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3200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504" y="332656"/>
            <a:ext cx="8712968" cy="5616624"/>
            <a:chOff x="-352010" y="47322"/>
            <a:chExt cx="8983610" cy="4668219"/>
          </a:xfrm>
        </p:grpSpPr>
        <p:graphicFrame>
          <p:nvGraphicFramePr>
            <p:cNvPr id="7" name="Diagram 6"/>
            <p:cNvGraphicFramePr/>
            <p:nvPr/>
          </p:nvGraphicFramePr>
          <p:xfrm>
            <a:off x="792663" y="784345"/>
            <a:ext cx="7087286" cy="39306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" name="Text Box 226"/>
            <p:cNvSpPr txBox="1"/>
            <p:nvPr/>
          </p:nvSpPr>
          <p:spPr>
            <a:xfrm>
              <a:off x="3120646" y="47322"/>
              <a:ext cx="2944208" cy="589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Wingdings"/>
                <a:buChar char="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Leadership </a:t>
              </a:r>
              <a:r>
                <a:rPr lang="en-US" sz="1100" kern="1200" dirty="0" err="1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programmes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Wingdings"/>
                <a:buChar char="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Management Development </a:t>
              </a:r>
              <a:r>
                <a:rPr lang="en-US" sz="1100" kern="1200" dirty="0" err="1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Programme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Wingdings"/>
                <a:buChar char="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Leadership succession management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9" name="Text Box 227"/>
            <p:cNvSpPr txBox="1"/>
            <p:nvPr/>
          </p:nvSpPr>
          <p:spPr>
            <a:xfrm>
              <a:off x="6593302" y="1244301"/>
              <a:ext cx="2038298" cy="988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Conduct supply &amp; demand analyses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Student to staff ratios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Support staff to academic staff ratios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45720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Times"/>
                  <a:ea typeface="Times New Roman"/>
                  <a:cs typeface="Times New Roman"/>
                </a:rPr>
                <a:t> 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0" name="Text Box 227"/>
            <p:cNvSpPr txBox="1"/>
            <p:nvPr/>
          </p:nvSpPr>
          <p:spPr>
            <a:xfrm>
              <a:off x="6895272" y="2381431"/>
              <a:ext cx="1736328" cy="854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Develop HR Strategy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HR Delivery Model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HR Capacity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HR Compliance &amp; Risk framework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HR Results framework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1" name="Text Box 227"/>
            <p:cNvSpPr txBox="1"/>
            <p:nvPr/>
          </p:nvSpPr>
          <p:spPr>
            <a:xfrm>
              <a:off x="5958790" y="3757958"/>
              <a:ext cx="2524320" cy="730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Policy &amp; process review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SLAs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Service delivery questionnaires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HR data integrity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Academic staff policy alignment to VUT strategy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2" name="Text Box 227"/>
            <p:cNvSpPr txBox="1"/>
            <p:nvPr/>
          </p:nvSpPr>
          <p:spPr>
            <a:xfrm>
              <a:off x="833763" y="3904870"/>
              <a:ext cx="2147778" cy="810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Integrated Talent Management Strategy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Onboarding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Exit Management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Career Management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3" name="Text Box 227"/>
            <p:cNvSpPr txBox="1"/>
            <p:nvPr/>
          </p:nvSpPr>
          <p:spPr>
            <a:xfrm>
              <a:off x="-352010" y="2261734"/>
              <a:ext cx="2143191" cy="1215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Develop Total Rewards Framework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Design &amp; implement Total Rewards Strategy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Remuneration Policy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Align to Market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Recognition </a:t>
              </a:r>
              <a:r>
                <a:rPr lang="en-US" sz="1100" kern="1200" dirty="0" err="1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Programme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Implement PMS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Build line capability to implement PMS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4" name="Text Box 227"/>
            <p:cNvSpPr txBox="1"/>
            <p:nvPr/>
          </p:nvSpPr>
          <p:spPr>
            <a:xfrm>
              <a:off x="-352010" y="585963"/>
              <a:ext cx="2416899" cy="1553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Market HR amongst clients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Improve HR communication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Conduct employee engagement surveys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On-boarding questionnaires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Sound union-management relations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tabLst>
                  <a:tab pos="457200" algn="l"/>
                </a:tabLst>
              </a:pPr>
              <a:r>
                <a:rPr lang="en-US" sz="1100" kern="1200" dirty="0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Build line capacity on disciplinary and grievance procedures &amp; processes</a:t>
              </a:r>
              <a:endParaRPr lang="en-US" sz="1100" dirty="0">
                <a:effectLst/>
                <a:latin typeface="Times"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3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3" y="274641"/>
            <a:ext cx="8229600" cy="868359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3200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5536" y="836712"/>
            <a:ext cx="8353622" cy="4968850"/>
            <a:chOff x="172973" y="260350"/>
            <a:chExt cx="8720201" cy="5918200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185053" y="1632604"/>
              <a:ext cx="233556" cy="34306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418609" y="1341439"/>
              <a:ext cx="7474565" cy="863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56693" tIns="28346" rIns="56693" bIns="28346"/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	Results </a:t>
              </a:r>
              <a:r>
                <a:rPr lang="en-US" sz="1600" dirty="0">
                  <a:solidFill>
                    <a:srgbClr val="FFFFFF"/>
                  </a:solidFill>
                </a:rPr>
                <a:t>statements identifies </a:t>
              </a:r>
              <a:r>
                <a:rPr lang="en-US" sz="1600" dirty="0" smtClean="0">
                  <a:solidFill>
                    <a:srgbClr val="FFFFFF"/>
                  </a:solidFill>
                </a:rPr>
                <a:t>what </a:t>
              </a:r>
              <a:r>
                <a:rPr lang="en-US" sz="1600" dirty="0">
                  <a:solidFill>
                    <a:srgbClr val="FFFFFF"/>
                  </a:solidFill>
                </a:rPr>
                <a:t>we hope to accomplish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403350" y="260350"/>
              <a:ext cx="7485063" cy="85883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56693" tIns="28346" rIns="56693" bIns="28346"/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	These </a:t>
              </a:r>
              <a:r>
                <a:rPr lang="en-US" sz="1600" dirty="0">
                  <a:solidFill>
                    <a:srgbClr val="FFFFFF"/>
                  </a:solidFill>
                </a:rPr>
                <a:t>are specific objectives in the form of outcomes that HR </a:t>
              </a:r>
              <a:r>
                <a:rPr lang="en-US" sz="1600" dirty="0" smtClean="0">
                  <a:solidFill>
                    <a:srgbClr val="FFFFFF"/>
                  </a:solidFill>
                </a:rPr>
                <a:t>	hope </a:t>
              </a:r>
              <a:r>
                <a:rPr lang="en-US" sz="1600" dirty="0">
                  <a:solidFill>
                    <a:srgbClr val="FFFFFF"/>
                  </a:solidFill>
                </a:rPr>
                <a:t>to achieve in the long-term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403350" y="2492376"/>
              <a:ext cx="7489073" cy="16573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56693" tIns="28346" rIns="56693" bIns="28346"/>
            <a:lstStyle/>
            <a:p>
              <a:pPr algn="l">
                <a:buFont typeface="Wingdings" charset="0"/>
                <a:buChar char="§"/>
              </a:pPr>
              <a:r>
                <a:rPr lang="en-US" sz="1600" dirty="0">
                  <a:solidFill>
                    <a:srgbClr val="FFFFFF"/>
                  </a:solidFill>
                </a:rPr>
                <a:t>  These are units of measurement;</a:t>
              </a:r>
            </a:p>
            <a:p>
              <a:pPr algn="l">
                <a:buFont typeface="Wingdings" charset="0"/>
                <a:buChar char="§"/>
              </a:pPr>
              <a:r>
                <a:rPr lang="en-US" sz="1600" dirty="0">
                  <a:solidFill>
                    <a:srgbClr val="FFFFFF"/>
                  </a:solidFill>
                </a:rPr>
                <a:t>  Tells us what to measure in order to determine whether the </a:t>
              </a:r>
              <a:r>
                <a:rPr lang="en-US" sz="1600" dirty="0" smtClean="0">
                  <a:solidFill>
                    <a:srgbClr val="FFFFFF"/>
                  </a:solidFill>
                </a:rPr>
                <a:t>objective </a:t>
              </a:r>
              <a:r>
                <a:rPr lang="en-US" sz="1600" dirty="0">
                  <a:solidFill>
                    <a:srgbClr val="FFFFFF"/>
                  </a:solidFill>
                </a:rPr>
                <a:t>has </a:t>
              </a:r>
              <a:r>
                <a:rPr lang="en-US" sz="1600" dirty="0" smtClean="0">
                  <a:solidFill>
                    <a:srgbClr val="FFFFFF"/>
                  </a:solidFill>
                </a:rPr>
                <a:t>             been </a:t>
              </a:r>
              <a:r>
                <a:rPr lang="en-US" sz="1600" dirty="0">
                  <a:solidFill>
                    <a:srgbClr val="FFFFFF"/>
                  </a:solidFill>
                </a:rPr>
                <a:t>achieved;</a:t>
              </a:r>
            </a:p>
            <a:p>
              <a:pPr algn="l">
                <a:buFont typeface="Wingdings" charset="0"/>
                <a:buChar char="§"/>
              </a:pPr>
              <a:r>
                <a:rPr lang="en-US" sz="1600" dirty="0">
                  <a:solidFill>
                    <a:srgbClr val="FFFFFF"/>
                  </a:solidFill>
                </a:rPr>
                <a:t>  They define how performance will be measured along a scale or dimension without specifying a particular level of achievement</a:t>
              </a:r>
            </a:p>
            <a:p>
              <a:pPr algn="l">
                <a:spcBef>
                  <a:spcPct val="20000"/>
                </a:spcBef>
                <a:buFont typeface="Wingdings" charset="0"/>
                <a:buChar char="§"/>
              </a:pPr>
              <a:endParaRPr lang="en-US" sz="1600" dirty="0">
                <a:solidFill>
                  <a:srgbClr val="FFFFFF"/>
                </a:solidFill>
                <a:latin typeface="Arial Narrow" charset="0"/>
              </a:endParaRPr>
            </a:p>
            <a:p>
              <a:pPr algn="l">
                <a:buFont typeface="Wingdings" charset="0"/>
                <a:buChar char="§"/>
              </a:pP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72974" y="2492376"/>
              <a:ext cx="1012079" cy="16573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56693" tIns="28346" rIns="56693" bIns="28346"/>
            <a:lstStyle/>
            <a:p>
              <a:pPr algn="l"/>
              <a:r>
                <a:rPr lang="en-US" sz="1200" b="1" dirty="0">
                  <a:solidFill>
                    <a:srgbClr val="FFFFFF"/>
                  </a:solidFill>
                  <a:latin typeface="Arial Narrow" charset="0"/>
                </a:rPr>
                <a:t>Performance Indicator</a:t>
              </a:r>
            </a:p>
            <a:p>
              <a:pPr algn="l"/>
              <a:r>
                <a:rPr lang="en-US" sz="1200" b="1" dirty="0">
                  <a:solidFill>
                    <a:srgbClr val="FFFFFF"/>
                  </a:solidFill>
                  <a:latin typeface="Arial Narrow" charset="0"/>
                </a:rPr>
                <a:t>level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 flipV="1">
              <a:off x="2195513" y="1125538"/>
              <a:ext cx="0" cy="2238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5148263" y="1125538"/>
              <a:ext cx="0" cy="2238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6659563" y="1125538"/>
              <a:ext cx="0" cy="2238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 flipV="1">
              <a:off x="8172450" y="1125538"/>
              <a:ext cx="0" cy="22383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72973" y="1375306"/>
              <a:ext cx="990600" cy="857659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56693" tIns="28346" rIns="56693" bIns="28346"/>
            <a:lstStyle/>
            <a:p>
              <a:pPr algn="l"/>
              <a:r>
                <a:rPr lang="en-US" sz="1400" b="1" dirty="0">
                  <a:solidFill>
                    <a:srgbClr val="FFFFFF"/>
                  </a:solidFill>
                  <a:latin typeface="Arial Narrow" charset="0"/>
                </a:rPr>
                <a:t>Results</a:t>
              </a:r>
            </a:p>
            <a:p>
              <a:pPr algn="l"/>
              <a:r>
                <a:rPr lang="en-US" sz="1400" b="1" dirty="0">
                  <a:solidFill>
                    <a:srgbClr val="FFFFFF"/>
                  </a:solidFill>
                  <a:latin typeface="Arial Narrow" charset="0"/>
                </a:rPr>
                <a:t>level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8172450" y="2276475"/>
              <a:ext cx="0" cy="225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 flipV="1">
              <a:off x="2124075" y="2276475"/>
              <a:ext cx="0" cy="225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V="1">
              <a:off x="5148263" y="2276475"/>
              <a:ext cx="0" cy="225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 flipV="1">
              <a:off x="6659563" y="2276475"/>
              <a:ext cx="0" cy="225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V="1">
              <a:off x="3635375" y="2276475"/>
              <a:ext cx="0" cy="225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H="1" flipV="1">
              <a:off x="8172450" y="4149725"/>
              <a:ext cx="0" cy="225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 flipV="1">
              <a:off x="2124075" y="4149725"/>
              <a:ext cx="0" cy="225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V="1">
              <a:off x="5148263" y="4149725"/>
              <a:ext cx="0" cy="225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H="1" flipV="1">
              <a:off x="6659563" y="4149725"/>
              <a:ext cx="0" cy="225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V="1">
              <a:off x="3635375" y="4149725"/>
              <a:ext cx="0" cy="22542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7" name="AutoShape 31"/>
            <p:cNvSpPr>
              <a:spLocks noChangeArrowheads="1"/>
            </p:cNvSpPr>
            <p:nvPr/>
          </p:nvSpPr>
          <p:spPr bwMode="auto">
            <a:xfrm>
              <a:off x="1185052" y="3090623"/>
              <a:ext cx="233556" cy="343065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1403350" y="4365625"/>
              <a:ext cx="7489073" cy="17986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6693" tIns="28346" rIns="56693" bIns="28346"/>
            <a:lstStyle/>
            <a:p>
              <a:pPr algn="ctr"/>
              <a:r>
                <a:rPr lang="en-US" sz="1600">
                  <a:solidFill>
                    <a:srgbClr val="FFFFFF"/>
                  </a:solidFill>
                </a:rPr>
                <a:t>Represents commitments that HR make about the level and timing of results we want to achieve</a:t>
              </a:r>
            </a:p>
          </p:txBody>
        </p:sp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172974" y="4365625"/>
              <a:ext cx="1012079" cy="18129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6693" tIns="28346" rIns="56693" bIns="28346"/>
            <a:lstStyle/>
            <a:p>
              <a:pPr algn="l"/>
              <a:r>
                <a:rPr lang="en-US" sz="1600" b="1" dirty="0">
                  <a:solidFill>
                    <a:srgbClr val="FFFFFF"/>
                  </a:solidFill>
                  <a:latin typeface="Arial Narrow" charset="0"/>
                </a:rPr>
                <a:t>Target</a:t>
              </a:r>
            </a:p>
            <a:p>
              <a:pPr algn="l"/>
              <a:r>
                <a:rPr lang="en-US" sz="1600" b="1" dirty="0">
                  <a:solidFill>
                    <a:srgbClr val="FFFFFF"/>
                  </a:solidFill>
                  <a:latin typeface="Arial Narrow" charset="0"/>
                </a:rPr>
                <a:t>level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30" name="AutoShape 38"/>
            <p:cNvSpPr>
              <a:spLocks noChangeArrowheads="1"/>
            </p:cNvSpPr>
            <p:nvPr/>
          </p:nvSpPr>
          <p:spPr bwMode="auto">
            <a:xfrm>
              <a:off x="1185052" y="5084764"/>
              <a:ext cx="233557" cy="36036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172973" y="260350"/>
              <a:ext cx="1008063" cy="863600"/>
            </a:xfrm>
            <a:prstGeom prst="rect">
              <a:avLst/>
            </a:prstGeom>
            <a:solidFill>
              <a:srgbClr val="10253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6693" tIns="28346" rIns="56693" bIns="28346"/>
            <a:lstStyle/>
            <a:p>
              <a:pPr algn="l"/>
              <a:r>
                <a:rPr lang="en-US" sz="1400" b="1" dirty="0">
                  <a:solidFill>
                    <a:srgbClr val="FFFFFF"/>
                  </a:solidFill>
                  <a:latin typeface="Arial Narrow" charset="0"/>
                </a:rPr>
                <a:t>Outcomes</a:t>
              </a:r>
            </a:p>
            <a:p>
              <a:pPr algn="l"/>
              <a:r>
                <a:rPr lang="en-US" sz="1400" b="1" dirty="0">
                  <a:solidFill>
                    <a:srgbClr val="FFFFFF"/>
                  </a:solidFill>
                  <a:latin typeface="Arial Narrow" charset="0"/>
                </a:rPr>
                <a:t>level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2" name="AutoShape 40"/>
            <p:cNvSpPr>
              <a:spLocks noChangeArrowheads="1"/>
            </p:cNvSpPr>
            <p:nvPr/>
          </p:nvSpPr>
          <p:spPr bwMode="auto">
            <a:xfrm>
              <a:off x="1185052" y="517648"/>
              <a:ext cx="233556" cy="34306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 flipV="1">
              <a:off x="3635375" y="1125538"/>
              <a:ext cx="0" cy="2159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solidFill>
                  <a:srgbClr val="FFFFFF"/>
                </a:solidFill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457200" y="116632"/>
            <a:ext cx="8229600" cy="504056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smtClean="0">
                <a:solidFill>
                  <a:srgbClr val="000090"/>
                </a:solidFill>
              </a:rPr>
              <a:t>Our Results Framework</a:t>
            </a:r>
            <a:endParaRPr 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404664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ZA" sz="2800" b="1" dirty="0" smtClean="0">
                <a:solidFill>
                  <a:srgbClr val="376092"/>
                </a:solidFill>
              </a:rPr>
              <a:t>Performance Management: Integrated Model </a:t>
            </a:r>
            <a:endParaRPr lang="en-ZA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429630"/>
              </p:ext>
            </p:extLst>
          </p:nvPr>
        </p:nvGraphicFramePr>
        <p:xfrm>
          <a:off x="470712" y="128568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69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3" y="274641"/>
            <a:ext cx="8229600" cy="868359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ZA" sz="3200" dirty="0" smtClean="0">
                <a:solidFill>
                  <a:schemeClr val="tx2"/>
                </a:solidFill>
              </a:rPr>
              <a:t>VUT: Top – Down approach </a:t>
            </a:r>
            <a:endParaRPr lang="en-ZA" sz="3200" dirty="0">
              <a:solidFill>
                <a:schemeClr val="tx2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5990482"/>
              </p:ext>
            </p:extLst>
          </p:nvPr>
        </p:nvGraphicFramePr>
        <p:xfrm>
          <a:off x="0" y="1524000"/>
          <a:ext cx="9144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825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536" y="1340768"/>
            <a:ext cx="8419852" cy="4608512"/>
            <a:chOff x="0" y="1340768"/>
            <a:chExt cx="8815388" cy="4786312"/>
          </a:xfrm>
        </p:grpSpPr>
        <p:sp>
          <p:nvSpPr>
            <p:cNvPr id="3" name="Oval 2"/>
            <p:cNvSpPr/>
            <p:nvPr/>
          </p:nvSpPr>
          <p:spPr>
            <a:xfrm>
              <a:off x="6429375" y="1340768"/>
              <a:ext cx="2386013" cy="39576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0" y="2055143"/>
              <a:ext cx="3786188" cy="207168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928938" y="1340768"/>
              <a:ext cx="3786187" cy="207168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00063" y="4055393"/>
              <a:ext cx="3786187" cy="207168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143250" y="3269580"/>
              <a:ext cx="3786188" cy="207168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928688" y="4769768"/>
              <a:ext cx="28575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ZA" sz="2000" b="1" dirty="0"/>
                <a:t>Empowering</a:t>
              </a:r>
            </a:p>
            <a:p>
              <a:pPr algn="ctr"/>
              <a:r>
                <a:rPr lang="en-US" sz="2000" b="1" dirty="0"/>
                <a:t>Others</a:t>
              </a:r>
            </a:p>
          </p:txBody>
        </p:sp>
        <p:sp>
          <p:nvSpPr>
            <p:cNvPr id="9" name="Text Box 36"/>
            <p:cNvSpPr txBox="1">
              <a:spLocks noChangeArrowheads="1"/>
            </p:cNvSpPr>
            <p:nvPr/>
          </p:nvSpPr>
          <p:spPr bwMode="auto">
            <a:xfrm>
              <a:off x="214313" y="2649106"/>
              <a:ext cx="33575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Communication, 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trust </a:t>
              </a:r>
              <a:r>
                <a:rPr lang="en-US" sz="2000" b="1" dirty="0">
                  <a:solidFill>
                    <a:schemeClr val="bg1"/>
                  </a:solidFill>
                </a:rPr>
                <a:t>&amp;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feedback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 Box 37"/>
            <p:cNvSpPr txBox="1">
              <a:spLocks noChangeArrowheads="1"/>
            </p:cNvSpPr>
            <p:nvPr/>
          </p:nvSpPr>
          <p:spPr bwMode="auto">
            <a:xfrm>
              <a:off x="6572250" y="2420888"/>
              <a:ext cx="218440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 smtClean="0"/>
                <a:t>System Alignment:</a:t>
              </a:r>
            </a:p>
            <a:p>
              <a:pPr algn="ctr"/>
              <a:r>
                <a:rPr lang="en-US" sz="2000" b="1" dirty="0" smtClean="0"/>
                <a:t>Considers </a:t>
              </a:r>
              <a:r>
                <a:rPr lang="en-US" sz="2000" b="1" dirty="0"/>
                <a:t>impact before action</a:t>
              </a: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3275856" y="1844824"/>
              <a:ext cx="3096344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Facilitate High Performance cultures: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Set challenging goal</a:t>
              </a:r>
            </a:p>
            <a:p>
              <a:pPr algn="ctr"/>
              <a:endParaRPr lang="en-US" sz="3200" b="1" dirty="0"/>
            </a:p>
            <a:p>
              <a:pPr algn="ctr"/>
              <a:endParaRPr lang="en-US" sz="2000" dirty="0"/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3643313" y="3945111"/>
              <a:ext cx="27813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/>
                <a:t>Engaging and motivating others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33265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What does a leader do?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297692"/>
            <a:ext cx="8231858" cy="52915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99992" y="332656"/>
            <a:ext cx="4176464" cy="5150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5" y="297692"/>
            <a:ext cx="8231858" cy="5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1628800"/>
            <a:ext cx="4038599" cy="3581400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790015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University of choice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Best university to work for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Common understanding of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our strategic needs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4.   Demonstrates achievements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0" y="908720"/>
            <a:ext cx="3623897" cy="568324"/>
          </a:xfrm>
          <a:prstGeom prst="rect">
            <a:avLst/>
          </a:prstGeom>
          <a:solidFill>
            <a:srgbClr val="790015"/>
          </a:solidFill>
          <a:ln w="127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2075" tIns="46038" rIns="92075" bIns="46038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Benefits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04048" y="908720"/>
            <a:ext cx="3616569" cy="569912"/>
          </a:xfrm>
          <a:prstGeom prst="rect">
            <a:avLst/>
          </a:prstGeom>
          <a:solidFill>
            <a:srgbClr val="790015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Concerns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8024" y="1628800"/>
            <a:ext cx="4038600" cy="3581400"/>
          </a:xfrm>
          <a:prstGeom prst="rect">
            <a:avLst/>
          </a:prstGeom>
          <a:solidFill>
            <a:srgbClr val="17375E"/>
          </a:solidFill>
          <a:ln w="12700">
            <a:solidFill>
              <a:srgbClr val="790015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342900" indent="-342900">
              <a:buAutoNum type="arabicPeriod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Availability of resources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  (time, people, facilities, processes)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2.  Leadership will to implement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395536" y="1844824"/>
            <a:ext cx="8458198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Overview of VUT Strategic Intent and Structure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Overview of people management philosophy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HR Strategic Intent and focus areas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Performance management alignment to VUT Strategic Intent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Z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Goals and principles of performance management 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ZA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Presentation layout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459443"/>
            <a:ext cx="6696744" cy="1241365"/>
          </a:xfrm>
          <a:prstGeom prst="rect">
            <a:avLst/>
          </a:prstGeom>
          <a:ln w="28575" cmpd="sng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2800" b="1" baseline="30000" dirty="0" smtClean="0">
              <a:solidFill>
                <a:srgbClr val="000090"/>
              </a:solidFill>
            </a:endParaRPr>
          </a:p>
          <a:p>
            <a:pPr algn="ctr"/>
            <a:r>
              <a:rPr lang="en-US" sz="2800" b="1" baseline="30000" dirty="0" smtClean="0">
                <a:solidFill>
                  <a:srgbClr val="000090"/>
                </a:solidFill>
              </a:rPr>
              <a:t>To </a:t>
            </a:r>
            <a:r>
              <a:rPr lang="en-US" sz="2800" b="1" baseline="30000" dirty="0">
                <a:solidFill>
                  <a:srgbClr val="000090"/>
                </a:solidFill>
              </a:rPr>
              <a:t>be a University that leads in innovative knowledge</a:t>
            </a:r>
            <a:r>
              <a:rPr lang="en-US" sz="2800" b="1" dirty="0">
                <a:solidFill>
                  <a:srgbClr val="000090"/>
                </a:solidFill>
              </a:rPr>
              <a:t>       </a:t>
            </a:r>
            <a:r>
              <a:rPr lang="en-US" sz="2800" b="1" baseline="30000" dirty="0">
                <a:solidFill>
                  <a:srgbClr val="000090"/>
                </a:solidFill>
              </a:rPr>
              <a:t> and quality technology education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712" y="2204864"/>
            <a:ext cx="6696744" cy="2113399"/>
          </a:xfrm>
          <a:prstGeom prst="rect">
            <a:avLst/>
          </a:prstGeom>
          <a:ln w="28575" cmpd="sng"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r>
              <a:rPr lang="en-US" sz="2800" b="1" baseline="30000" dirty="0" smtClean="0">
                <a:solidFill>
                  <a:srgbClr val="000090"/>
                </a:solidFill>
              </a:rPr>
              <a:t>To </a:t>
            </a:r>
            <a:r>
              <a:rPr lang="en-US" sz="2800" b="1" baseline="30000" dirty="0">
                <a:solidFill>
                  <a:srgbClr val="000090"/>
                </a:solidFill>
              </a:rPr>
              <a:t>produce employable graduates who can make an impact in society </a:t>
            </a:r>
            <a:r>
              <a:rPr lang="en-US" sz="2800" b="1" baseline="30000" dirty="0" smtClean="0">
                <a:solidFill>
                  <a:srgbClr val="000090"/>
                </a:solidFill>
              </a:rPr>
              <a:t>by: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600" baseline="30000" dirty="0" smtClean="0">
                <a:solidFill>
                  <a:srgbClr val="3366FF"/>
                </a:solidFill>
              </a:rPr>
              <a:t>Adopting </a:t>
            </a:r>
            <a:r>
              <a:rPr lang="en-US" sz="2600" baseline="30000" dirty="0">
                <a:solidFill>
                  <a:srgbClr val="3366FF"/>
                </a:solidFill>
              </a:rPr>
              <a:t>cutting edge technology and teaching methods,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600" baseline="30000" dirty="0" smtClean="0">
                <a:solidFill>
                  <a:srgbClr val="3366FF"/>
                </a:solidFill>
              </a:rPr>
              <a:t>Creating </a:t>
            </a:r>
            <a:r>
              <a:rPr lang="en-US" sz="2600" baseline="30000" dirty="0">
                <a:solidFill>
                  <a:srgbClr val="3366FF"/>
                </a:solidFill>
              </a:rPr>
              <a:t>a scholarly environment conducive for </a:t>
            </a:r>
            <a:r>
              <a:rPr lang="en-US" sz="2600" baseline="30000" dirty="0" smtClean="0">
                <a:solidFill>
                  <a:srgbClr val="3366FF"/>
                </a:solidFill>
              </a:rPr>
              <a:t>knowledge</a:t>
            </a:r>
          </a:p>
          <a:p>
            <a:r>
              <a:rPr lang="en-US" sz="2600" baseline="30000" dirty="0">
                <a:solidFill>
                  <a:srgbClr val="3366FF"/>
                </a:solidFill>
              </a:rPr>
              <a:t>     </a:t>
            </a:r>
            <a:r>
              <a:rPr lang="en-US" sz="2600" baseline="30000" dirty="0" smtClean="0">
                <a:solidFill>
                  <a:srgbClr val="3366FF"/>
                </a:solidFill>
              </a:rPr>
              <a:t>creation</a:t>
            </a:r>
            <a:r>
              <a:rPr lang="en-US" sz="2600" baseline="30000" dirty="0">
                <a:solidFill>
                  <a:srgbClr val="3366FF"/>
                </a:solidFill>
              </a:rPr>
              <a:t>, learning and innovation; and,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600" baseline="30000" dirty="0" smtClean="0">
                <a:solidFill>
                  <a:srgbClr val="3366FF"/>
                </a:solidFill>
              </a:rPr>
              <a:t>Developing </a:t>
            </a:r>
            <a:r>
              <a:rPr lang="en-US" sz="2600" baseline="30000" dirty="0">
                <a:solidFill>
                  <a:srgbClr val="3366FF"/>
                </a:solidFill>
              </a:rPr>
              <a:t>a Program Qualification Mix that meets the needs of society in Africa and beyond</a:t>
            </a:r>
            <a:endParaRPr lang="en-US" sz="2600" dirty="0">
              <a:solidFill>
                <a:srgbClr val="3366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712" y="4869160"/>
            <a:ext cx="6696744" cy="830997"/>
          </a:xfrm>
          <a:prstGeom prst="rect">
            <a:avLst/>
          </a:prstGeom>
          <a:ln w="28575" cmpd="sng">
            <a:solidFill>
              <a:srgbClr val="1F497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baseline="30000" dirty="0" smtClean="0">
                <a:solidFill>
                  <a:srgbClr val="000090"/>
                </a:solidFill>
              </a:rPr>
              <a:t>Excellence </a:t>
            </a:r>
            <a:r>
              <a:rPr lang="en-US" sz="2400" b="1" dirty="0" smtClean="0">
                <a:solidFill>
                  <a:srgbClr val="000090"/>
                </a:solidFill>
              </a:rPr>
              <a:t>  </a:t>
            </a:r>
            <a:r>
              <a:rPr lang="en-US" sz="2400" b="1" baseline="30000" dirty="0" smtClean="0">
                <a:solidFill>
                  <a:srgbClr val="3366FF"/>
                </a:solidFill>
              </a:rPr>
              <a:t>Creativity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</a:rPr>
              <a:t>  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Mutual Respect</a:t>
            </a:r>
            <a:r>
              <a:rPr lang="en-US" sz="2400" b="1" dirty="0" smtClean="0">
                <a:solidFill>
                  <a:srgbClr val="000090"/>
                </a:solidFill>
              </a:rPr>
              <a:t>   </a:t>
            </a:r>
            <a:r>
              <a:rPr lang="en-US" sz="2400" b="1" baseline="30000" dirty="0" smtClean="0">
                <a:solidFill>
                  <a:srgbClr val="3366FF"/>
                </a:solidFill>
              </a:rPr>
              <a:t>Collegiality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 </a:t>
            </a:r>
            <a:r>
              <a:rPr lang="en-US" sz="2400" b="1" dirty="0" smtClean="0">
                <a:solidFill>
                  <a:srgbClr val="3366FF"/>
                </a:solidFill>
              </a:rPr>
              <a:t>  </a:t>
            </a:r>
          </a:p>
          <a:p>
            <a:pPr algn="ctr"/>
            <a:r>
              <a:rPr lang="en-US" sz="2400" b="1" baseline="30000" dirty="0" smtClean="0">
                <a:solidFill>
                  <a:srgbClr val="000090"/>
                </a:solidFill>
              </a:rPr>
              <a:t>Honesty </a:t>
            </a:r>
            <a:r>
              <a:rPr lang="en-US" sz="2400" b="1" baseline="30000" dirty="0">
                <a:solidFill>
                  <a:srgbClr val="000090"/>
                </a:solidFill>
              </a:rPr>
              <a:t>and Integrity 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   </a:t>
            </a:r>
            <a:r>
              <a:rPr lang="en-US" sz="2400" b="1" baseline="30000" dirty="0" smtClean="0">
                <a:solidFill>
                  <a:srgbClr val="3366FF"/>
                </a:solidFill>
              </a:rPr>
              <a:t>Tolerance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</a:rPr>
              <a:t>  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Diversity</a:t>
            </a:r>
            <a:endParaRPr lang="en-US" sz="2400" b="1" baseline="300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085184"/>
            <a:ext cx="1368152" cy="461665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VALUES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908720"/>
            <a:ext cx="1368152" cy="461665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VISION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2924944"/>
            <a:ext cx="1368152" cy="430887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MISSION</a:t>
            </a:r>
            <a:endParaRPr lang="en-US" sz="2200" dirty="0"/>
          </a:p>
        </p:txBody>
      </p:sp>
      <p:sp>
        <p:nvSpPr>
          <p:cNvPr id="9" name="Striped Right Arrow 8"/>
          <p:cNvSpPr/>
          <p:nvPr/>
        </p:nvSpPr>
        <p:spPr>
          <a:xfrm>
            <a:off x="1619672" y="764704"/>
            <a:ext cx="288032" cy="720080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1619672" y="2780928"/>
            <a:ext cx="288032" cy="720080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1619672" y="4941168"/>
            <a:ext cx="288032" cy="720080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2568011" y="1700808"/>
            <a:ext cx="648072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4932040" y="1691798"/>
            <a:ext cx="648072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7452320" y="1691798"/>
            <a:ext cx="648072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2555776" y="4365104"/>
            <a:ext cx="648072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4932040" y="4365104"/>
            <a:ext cx="648072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7452320" y="4365104"/>
            <a:ext cx="648072" cy="43204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8" grpId="0" animBg="1"/>
      <p:bldP spid="11" grpId="0" animBg="1"/>
      <p:bldP spid="11" grpId="1" animBg="1"/>
      <p:bldP spid="12" grpId="0" animBg="1"/>
      <p:bldP spid="9" grpId="0" animBg="1"/>
      <p:bldP spid="9" grpId="1" animBg="1"/>
      <p:bldP spid="14" grpId="0" animBg="1"/>
      <p:bldP spid="15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3" y="274641"/>
            <a:ext cx="8229600" cy="868359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32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971600" y="188641"/>
            <a:ext cx="6172200" cy="4320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rmAutofit lnSpcReduction="10000"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ZA" sz="2400" b="1" dirty="0">
                <a:solidFill>
                  <a:srgbClr val="1F497D"/>
                </a:solidFill>
                <a:latin typeface="Calibri"/>
              </a:rPr>
              <a:t>VUT Strategic Objectives </a:t>
            </a:r>
            <a:endParaRPr lang="en-ZA" sz="2400" dirty="0">
              <a:solidFill>
                <a:srgbClr val="1F497D"/>
              </a:solidFill>
              <a:latin typeface="Calibri"/>
            </a:endParaRPr>
          </a:p>
        </p:txBody>
      </p:sp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44348"/>
              </p:ext>
            </p:extLst>
          </p:nvPr>
        </p:nvGraphicFramePr>
        <p:xfrm>
          <a:off x="755576" y="620688"/>
          <a:ext cx="7873480" cy="5112568"/>
        </p:xfrm>
        <a:graphic>
          <a:graphicData uri="http://schemas.openxmlformats.org/drawingml/2006/table">
            <a:tbl>
              <a:tblPr firstCol="1" bandRow="1">
                <a:effectLst/>
                <a:tableStyleId>{5C22544A-7EE6-4342-B048-85BDC9FD1C3A}</a:tableStyleId>
              </a:tblPr>
              <a:tblGrid>
                <a:gridCol w="1666606"/>
                <a:gridCol w="6206874"/>
              </a:tblGrid>
              <a:tr h="5112568"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 pitchFamily="34"/>
                          <a:ea typeface="Calibri" pitchFamily="34"/>
                          <a:cs typeface="Times New Roman" pitchFamily="18"/>
                        </a:rPr>
                        <a:t>ACADEMIC MISSION</a:t>
                      </a:r>
                    </a:p>
                    <a:p>
                      <a:pPr lvl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 pitchFamily="34"/>
                          <a:ea typeface="Calibri" pitchFamily="34"/>
                          <a:cs typeface="Times New Roman" pitchFamily="18"/>
                        </a:rPr>
                        <a:t>STRATEGIC SUCCESS FACTORS</a:t>
                      </a:r>
                    </a:p>
                  </a:txBody>
                  <a:tcPr marL="46997" marR="46997" marT="0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/>
                        <a:t>We identify goals that constitute the key strategic areas of institutional performance that are critical to the achieving of the Mission:</a:t>
                      </a:r>
                      <a:endParaRPr lang="en-GB" sz="1200" dirty="0"/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Arial" pitchFamily="34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200" kern="1200" dirty="0"/>
                        <a:t>Goal 1: To optimize teaching and learning</a:t>
                      </a:r>
                      <a:endParaRPr lang="en-GB" sz="1200" dirty="0"/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Arial" pitchFamily="34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200" kern="1200" dirty="0"/>
                        <a:t>Goal 2: To improve student access and success</a:t>
                      </a:r>
                      <a:endParaRPr lang="en-GB" sz="1200" dirty="0"/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Arial" pitchFamily="34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200" kern="1200" dirty="0"/>
                        <a:t>Goal 3: To build an institutional curriculum of excellence</a:t>
                      </a:r>
                      <a:endParaRPr lang="en-GB" sz="1200" dirty="0"/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Arial" pitchFamily="34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200" kern="1200" dirty="0"/>
                        <a:t>Goal 4: To enhance research output, innovation and commercialization</a:t>
                      </a:r>
                      <a:endParaRPr lang="en-GB" sz="1200" dirty="0"/>
                    </a:p>
                    <a:p>
                      <a:pPr lvl="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/>
                        <a:t>These are the critical areas that are essential to achieving success in the key strategic areas for academic excellence:</a:t>
                      </a:r>
                      <a:endParaRPr lang="en-GB" sz="1200" dirty="0"/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Arial" pitchFamily="34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200" kern="1200" dirty="0"/>
                        <a:t>Goal 5: To create an enabling environment for effective strategic management</a:t>
                      </a:r>
                      <a:endParaRPr lang="en-GB" sz="1200" dirty="0"/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Arial" pitchFamily="34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200" kern="1200" dirty="0"/>
                        <a:t>Goal 6: To achieve adequate levels of funding to sustain and grow the University</a:t>
                      </a:r>
                      <a:endParaRPr lang="en-GB" sz="1200" dirty="0"/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Arial" pitchFamily="34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200" kern="1200" dirty="0"/>
                        <a:t>Goal 7: To improve the corporate image of the University</a:t>
                      </a:r>
                      <a:endParaRPr lang="en-GB" sz="1200" dirty="0"/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Arial" pitchFamily="34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200" kern="1200" dirty="0"/>
                        <a:t>Goal 8: To ensure </a:t>
                      </a:r>
                      <a:r>
                        <a:rPr lang="en-GB" sz="1200" kern="1200" dirty="0" smtClean="0"/>
                        <a:t>effective </a:t>
                      </a:r>
                      <a:r>
                        <a:rPr lang="en-GB" sz="1200" kern="1200" dirty="0"/>
                        <a:t>management of Human Resources</a:t>
                      </a:r>
                      <a:endParaRPr lang="en-GB" sz="1200" dirty="0"/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Arial" pitchFamily="34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200" kern="1200" dirty="0"/>
                        <a:t>Goal 9: To improve institutional effectiveness</a:t>
                      </a:r>
                      <a:endParaRPr lang="en-GB" sz="1200" dirty="0"/>
                    </a:p>
                    <a:p>
                      <a:pPr marL="342900" lvl="0" indent="-34290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100000"/>
                        <a:buFont typeface="Arial" pitchFamily="34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200" kern="1200" dirty="0"/>
                        <a:t>Goal 10: Institutional transformation</a:t>
                      </a:r>
                      <a:endParaRPr lang="en-GB" sz="1200" dirty="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46997" marR="469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0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"/>
          <p:cNvSpPr txBox="1"/>
          <p:nvPr/>
        </p:nvSpPr>
        <p:spPr>
          <a:xfrm>
            <a:off x="4416553" y="5733256"/>
            <a:ext cx="4644518" cy="346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1" dirty="0">
                <a:solidFill>
                  <a:srgbClr val="000000"/>
                </a:solidFill>
                <a:latin typeface="Calibri"/>
              </a:rPr>
              <a:t>Note</a:t>
            </a:r>
            <a:r>
              <a:rPr lang="en-GB" sz="900" dirty="0">
                <a:solidFill>
                  <a:srgbClr val="000000"/>
                </a:solidFill>
                <a:latin typeface="Calibri"/>
              </a:rPr>
              <a:t>: This structure is currently being updated with the latest information and may not reflect all movements recently effected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1520" y="43232"/>
            <a:ext cx="8427499" cy="6474403"/>
            <a:chOff x="759857" y="90216"/>
            <a:chExt cx="10655131" cy="9152413"/>
          </a:xfrm>
        </p:grpSpPr>
        <p:sp>
          <p:nvSpPr>
            <p:cNvPr id="31" name="Shape 145"/>
            <p:cNvSpPr/>
            <p:nvPr/>
          </p:nvSpPr>
          <p:spPr>
            <a:xfrm>
              <a:off x="4242523" y="439195"/>
              <a:ext cx="2235973" cy="746973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61" tIns="34271" rIns="68561" bIns="34271" anchor="ctr" anchorCtr="1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350" b="1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Vice-Chancellor </a:t>
              </a:r>
            </a:p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350" b="1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and Principal</a:t>
              </a:r>
            </a:p>
          </p:txBody>
        </p:sp>
        <p:sp>
          <p:nvSpPr>
            <p:cNvPr id="32" name="Shape 146"/>
            <p:cNvSpPr/>
            <p:nvPr/>
          </p:nvSpPr>
          <p:spPr>
            <a:xfrm>
              <a:off x="7585990" y="90216"/>
              <a:ext cx="2751877" cy="1182666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61" tIns="34271" rIns="68561" bIns="34271" anchor="ctr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1" i="0" u="none" strike="noStrike" kern="0" cap="none" spc="0" baseline="0">
                  <a:solidFill>
                    <a:srgbClr val="2F5597"/>
                  </a:solidFill>
                  <a:uFillTx/>
                  <a:latin typeface="Calibri"/>
                  <a:ea typeface="Calibri"/>
                  <a:cs typeface="Calibri"/>
                </a:rPr>
                <a:t>Office of the VC</a:t>
              </a:r>
            </a:p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1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-    Executive Director</a:t>
              </a:r>
            </a:p>
            <a:p>
              <a:pPr marL="171450" marR="0" lvl="0" indent="-17145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Char char="-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1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Director: Special Projects</a:t>
              </a:r>
            </a:p>
            <a:p>
              <a:pPr marL="171450" marR="0" lvl="0" indent="-17145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Char char="-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1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Secretariat </a:t>
              </a:r>
            </a:p>
            <a:p>
              <a:pPr marL="171450" marR="0" lvl="0" indent="-17145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Char char="-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3" name="Shape 147"/>
            <p:cNvSpPr/>
            <p:nvPr/>
          </p:nvSpPr>
          <p:spPr>
            <a:xfrm>
              <a:off x="7591888" y="1925534"/>
              <a:ext cx="2751877" cy="475341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61" tIns="34271" rIns="68561" bIns="34271" anchor="ctr" anchorCtr="1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>
                  <a:solidFill>
                    <a:srgbClr val="2F5597"/>
                  </a:solidFill>
                  <a:uFillTx/>
                  <a:latin typeface="Calibri"/>
                  <a:ea typeface="Calibri"/>
                  <a:cs typeface="Calibri"/>
                </a:rPr>
                <a:t>Legal Services</a:t>
              </a:r>
            </a:p>
          </p:txBody>
        </p:sp>
        <p:sp>
          <p:nvSpPr>
            <p:cNvPr id="34" name="Shape 148"/>
            <p:cNvSpPr/>
            <p:nvPr/>
          </p:nvSpPr>
          <p:spPr>
            <a:xfrm>
              <a:off x="1048981" y="2617516"/>
              <a:ext cx="2185390" cy="849395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61" tIns="34271" rIns="68561" bIns="34271" anchor="ctr" anchorCtr="1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DVC: </a:t>
              </a:r>
            </a:p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Academic and Research</a:t>
              </a:r>
            </a:p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P2</a:t>
              </a:r>
            </a:p>
          </p:txBody>
        </p:sp>
        <p:sp>
          <p:nvSpPr>
            <p:cNvPr id="35" name="Shape 150"/>
            <p:cNvSpPr/>
            <p:nvPr/>
          </p:nvSpPr>
          <p:spPr>
            <a:xfrm>
              <a:off x="3593984" y="2617514"/>
              <a:ext cx="1692298" cy="1364323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61" tIns="34271" rIns="68561" bIns="34271" anchor="ctr" anchorCtr="1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DVC: </a:t>
              </a:r>
            </a:p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Governance and Organizational Transformation</a:t>
              </a:r>
            </a:p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P2</a:t>
              </a:r>
            </a:p>
          </p:txBody>
        </p:sp>
        <p:sp>
          <p:nvSpPr>
            <p:cNvPr id="36" name="Shape 151"/>
            <p:cNvSpPr/>
            <p:nvPr/>
          </p:nvSpPr>
          <p:spPr>
            <a:xfrm>
              <a:off x="6455526" y="2668978"/>
              <a:ext cx="1375760" cy="910330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61" tIns="34271" rIns="68561" bIns="34271" anchor="ctr" anchorCtr="1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Registrar</a:t>
              </a:r>
            </a:p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P3</a:t>
              </a:r>
            </a:p>
          </p:txBody>
        </p:sp>
        <p:sp>
          <p:nvSpPr>
            <p:cNvPr id="37" name="Shape 152"/>
            <p:cNvSpPr/>
            <p:nvPr/>
          </p:nvSpPr>
          <p:spPr>
            <a:xfrm>
              <a:off x="9227610" y="2668218"/>
              <a:ext cx="1672858" cy="1006749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61" tIns="34271" rIns="68561" bIns="34271" anchor="ctr" anchorCtr="1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200" b="0" i="0" u="none" strike="noStrike" kern="0" cap="none" spc="0" baseline="0" dirty="0" smtClean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endParaRPr>
            </a:p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 smtClean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Chief </a:t>
              </a:r>
              <a:r>
                <a:rPr lang="en-ZA" sz="1200" b="0" i="0" u="none" strike="noStrike" kern="0" cap="none" spc="0" baseline="0" dirty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Financial </a:t>
              </a:r>
              <a:r>
                <a:rPr lang="en-ZA" sz="1200" b="0" i="0" u="none" strike="noStrike" kern="0" cap="none" spc="0" baseline="0" dirty="0" smtClean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Officer</a:t>
              </a:r>
            </a:p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 smtClean="0">
                  <a:solidFill>
                    <a:srgbClr val="000000"/>
                  </a:solidFill>
                  <a:uFillTx/>
                  <a:latin typeface="Calibri"/>
                  <a:ea typeface="Calibri"/>
                  <a:cs typeface="Calibri"/>
                </a:rPr>
                <a:t>P3</a:t>
              </a:r>
              <a:endParaRPr lang="en-ZA" sz="12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8" name="Shape 154"/>
            <p:cNvSpPr txBox="1"/>
            <p:nvPr/>
          </p:nvSpPr>
          <p:spPr>
            <a:xfrm>
              <a:off x="3452722" y="4069277"/>
              <a:ext cx="2210342" cy="29956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61" tIns="34271" rIns="68561" bIns="34271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Resource Mobilisation</a:t>
              </a:r>
            </a:p>
            <a:p>
              <a:pPr marL="1285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Human Resources</a:t>
              </a:r>
            </a:p>
            <a:p>
              <a:pPr marL="1285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Social Justice and Transformation</a:t>
              </a:r>
            </a:p>
            <a:p>
              <a:pPr marL="1285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Corporate Affairs</a:t>
              </a:r>
            </a:p>
            <a:p>
              <a:pPr marL="1285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Control Systems Management</a:t>
              </a:r>
            </a:p>
            <a:p>
              <a:pPr marL="4714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 dirty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</p:txBody>
        </p:sp>
        <p:sp>
          <p:nvSpPr>
            <p:cNvPr id="39" name="Shape 155"/>
            <p:cNvSpPr txBox="1"/>
            <p:nvPr/>
          </p:nvSpPr>
          <p:spPr>
            <a:xfrm>
              <a:off x="6324054" y="3603120"/>
              <a:ext cx="2024856" cy="26577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61" tIns="34271" rIns="68561" bIns="34271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55585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0" cap="none" spc="0" baseline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Governance Administration</a:t>
              </a:r>
            </a:p>
            <a:p>
              <a:pPr marL="154780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0" cap="none" spc="0" baseline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Admissions and Registrations</a:t>
              </a:r>
            </a:p>
            <a:p>
              <a:pPr marL="154780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0" cap="none" spc="0" baseline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Academic Administration</a:t>
              </a:r>
            </a:p>
            <a:p>
              <a:pPr marL="154780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0" cap="none" spc="0" baseline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Committee Services</a:t>
              </a:r>
            </a:p>
            <a:p>
              <a:pPr marL="154780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0" cap="none" spc="0" baseline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Examinations</a:t>
              </a:r>
            </a:p>
            <a:p>
              <a:pPr marL="154780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0" cap="none" spc="0" baseline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Records Management</a:t>
              </a:r>
            </a:p>
            <a:p>
              <a:pPr marL="154780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0" i="0" u="none" strike="noStrike" kern="0" cap="none" spc="0" baseline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Policy, Risk and Compliance</a:t>
              </a:r>
              <a:endParaRPr lang="en-GB" sz="900" b="0" i="0" u="none" strike="noStrike" kern="0" cap="none" spc="0" baseline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55585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0" cap="none" spc="0" baseline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55585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0" cap="none" spc="0" baseline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55585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0" cap="none" spc="0" baseline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55585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0" cap="none" spc="0" baseline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0" cap="none" spc="0" baseline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0" cap="none" spc="0" baseline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0" cap="none" spc="0" baseline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0" cap="none" spc="0" baseline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900" b="0" i="0" u="none" strike="noStrike" kern="0" cap="none" spc="0" baseline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</p:txBody>
        </p:sp>
        <p:sp>
          <p:nvSpPr>
            <p:cNvPr id="40" name="Shape 156"/>
            <p:cNvSpPr txBox="1"/>
            <p:nvPr/>
          </p:nvSpPr>
          <p:spPr>
            <a:xfrm>
              <a:off x="9039706" y="3765567"/>
              <a:ext cx="2375282" cy="251298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61" tIns="34271" rIns="68561" bIns="34271" anchor="t" anchorCtr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Finances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Supply Chain Management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/>
                  <a:ea typeface="Calibri"/>
                  <a:cs typeface="Arial"/>
                </a:rPr>
                <a:t>IT Services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200" b="0" i="0" u="none" strike="noStrike" kern="0" cap="none" spc="0" baseline="0" dirty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1200" b="0" i="0" u="none" strike="noStrike" kern="0" cap="none" spc="0" baseline="0" dirty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 dirty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 dirty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 dirty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 dirty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 dirty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 dirty="0">
                <a:solidFill>
                  <a:srgbClr val="1F497D"/>
                </a:solidFill>
                <a:uFillTx/>
                <a:latin typeface="Arial"/>
                <a:ea typeface="Calibri"/>
                <a:cs typeface="Arial"/>
              </a:endParaRPr>
            </a:p>
          </p:txBody>
        </p:sp>
        <p:cxnSp>
          <p:nvCxnSpPr>
            <p:cNvPr id="41" name="Shape 157"/>
            <p:cNvCxnSpPr/>
            <p:nvPr/>
          </p:nvCxnSpPr>
          <p:spPr>
            <a:xfrm>
              <a:off x="5710153" y="1186168"/>
              <a:ext cx="0" cy="746965"/>
            </a:xfrm>
            <a:prstGeom prst="straightConnector1">
              <a:avLst/>
            </a:prstGeom>
            <a:noFill/>
            <a:ln w="25402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42" name="Shape 158"/>
            <p:cNvCxnSpPr/>
            <p:nvPr/>
          </p:nvCxnSpPr>
          <p:spPr>
            <a:xfrm>
              <a:off x="2224178" y="2452771"/>
              <a:ext cx="7912985" cy="23899"/>
            </a:xfrm>
            <a:prstGeom prst="straightConnector1">
              <a:avLst/>
            </a:prstGeom>
            <a:noFill/>
            <a:ln w="25402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46" name="Shape 164"/>
            <p:cNvCxnSpPr>
              <a:endCxn id="51" idx="1"/>
            </p:cNvCxnSpPr>
            <p:nvPr/>
          </p:nvCxnSpPr>
          <p:spPr>
            <a:xfrm>
              <a:off x="5699848" y="1619676"/>
              <a:ext cx="1886142" cy="0"/>
            </a:xfrm>
            <a:prstGeom prst="straightConnector1">
              <a:avLst/>
            </a:prstGeom>
            <a:noFill/>
            <a:ln w="25402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47" name="Shape 165"/>
            <p:cNvCxnSpPr/>
            <p:nvPr/>
          </p:nvCxnSpPr>
          <p:spPr>
            <a:xfrm>
              <a:off x="5699848" y="1933133"/>
              <a:ext cx="1892040" cy="0"/>
            </a:xfrm>
            <a:prstGeom prst="straightConnector1">
              <a:avLst/>
            </a:prstGeom>
            <a:noFill/>
            <a:ln w="25402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48" name="Shape 166"/>
            <p:cNvCxnSpPr/>
            <p:nvPr/>
          </p:nvCxnSpPr>
          <p:spPr>
            <a:xfrm>
              <a:off x="5288907" y="1186168"/>
              <a:ext cx="0" cy="1290502"/>
            </a:xfrm>
            <a:prstGeom prst="straightConnector1">
              <a:avLst/>
            </a:prstGeom>
            <a:noFill/>
            <a:ln w="25402" cap="flat">
              <a:solidFill>
                <a:srgbClr val="000000"/>
              </a:solidFill>
              <a:prstDash val="solid"/>
              <a:round/>
            </a:ln>
          </p:spPr>
        </p:cxnSp>
        <p:sp>
          <p:nvSpPr>
            <p:cNvPr id="49" name="Shape 167"/>
            <p:cNvSpPr/>
            <p:nvPr/>
          </p:nvSpPr>
          <p:spPr>
            <a:xfrm>
              <a:off x="2522463" y="1294324"/>
              <a:ext cx="1720059" cy="475341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61" tIns="34271" rIns="68561" bIns="34271" anchor="ctr" anchorCtr="1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>
                  <a:solidFill>
                    <a:srgbClr val="2F5597"/>
                  </a:solidFill>
                  <a:uFillTx/>
                  <a:latin typeface="Calibri"/>
                  <a:ea typeface="Calibri"/>
                  <a:cs typeface="Calibri"/>
                </a:rPr>
                <a:t>Catering Lapeng</a:t>
              </a:r>
            </a:p>
          </p:txBody>
        </p:sp>
        <p:cxnSp>
          <p:nvCxnSpPr>
            <p:cNvPr id="50" name="Shape 168"/>
            <p:cNvCxnSpPr/>
            <p:nvPr/>
          </p:nvCxnSpPr>
          <p:spPr>
            <a:xfrm flipV="1">
              <a:off x="4242523" y="1579031"/>
              <a:ext cx="1046384" cy="7480"/>
            </a:xfrm>
            <a:prstGeom prst="straightConnector1">
              <a:avLst/>
            </a:prstGeom>
            <a:noFill/>
            <a:ln w="25402" cap="flat">
              <a:solidFill>
                <a:srgbClr val="000000"/>
              </a:solidFill>
              <a:prstDash val="solid"/>
              <a:round/>
            </a:ln>
          </p:spPr>
        </p:cxnSp>
        <p:sp>
          <p:nvSpPr>
            <p:cNvPr id="51" name="Shape 169"/>
            <p:cNvSpPr/>
            <p:nvPr/>
          </p:nvSpPr>
          <p:spPr>
            <a:xfrm>
              <a:off x="7585990" y="1382005"/>
              <a:ext cx="2751877" cy="475341"/>
            </a:xfrm>
            <a:prstGeom prst="rect">
              <a:avLst/>
            </a:prstGeom>
            <a:solidFill>
              <a:srgbClr val="FFFFFF"/>
            </a:solidFill>
            <a:ln w="9528" cap="flat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68561" tIns="34271" rIns="68561" bIns="34271" anchor="ctr" anchorCtr="1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1200" b="0" i="0" u="none" strike="noStrike" kern="0" cap="none" spc="0" baseline="0">
                  <a:solidFill>
                    <a:srgbClr val="2F5597"/>
                  </a:solidFill>
                  <a:uFillTx/>
                  <a:latin typeface="Calibri"/>
                  <a:ea typeface="Calibri"/>
                  <a:cs typeface="Calibri"/>
                </a:rPr>
                <a:t>Institutional Planning Unit</a:t>
              </a:r>
            </a:p>
          </p:txBody>
        </p:sp>
        <p:cxnSp>
          <p:nvCxnSpPr>
            <p:cNvPr id="52" name="Shape 164"/>
            <p:cNvCxnSpPr/>
            <p:nvPr/>
          </p:nvCxnSpPr>
          <p:spPr>
            <a:xfrm>
              <a:off x="5720449" y="1265675"/>
              <a:ext cx="1886151" cy="0"/>
            </a:xfrm>
            <a:prstGeom prst="straightConnector1">
              <a:avLst/>
            </a:prstGeom>
            <a:noFill/>
            <a:ln w="25402" cap="flat">
              <a:solidFill>
                <a:srgbClr val="000000"/>
              </a:solidFill>
              <a:prstDash val="solid"/>
              <a:round/>
            </a:ln>
          </p:spPr>
        </p:cxnSp>
        <p:sp>
          <p:nvSpPr>
            <p:cNvPr id="53" name="TextBox 2"/>
            <p:cNvSpPr txBox="1"/>
            <p:nvPr/>
          </p:nvSpPr>
          <p:spPr>
            <a:xfrm>
              <a:off x="759857" y="3466911"/>
              <a:ext cx="2834127" cy="57757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Research  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Faculties </a:t>
              </a:r>
            </a:p>
            <a:p>
              <a:pPr marL="5857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Applied and Computer Science</a:t>
              </a:r>
            </a:p>
            <a:p>
              <a:pPr marL="5857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Engineering</a:t>
              </a:r>
            </a:p>
            <a:p>
              <a:pPr marL="5857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Human Sciences</a:t>
              </a:r>
            </a:p>
            <a:p>
              <a:pPr marL="5857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Management Sciences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Centre of Academic Development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Library 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Delivery Sites</a:t>
              </a:r>
            </a:p>
            <a:p>
              <a:pPr marL="5857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Ekurhuleni</a:t>
              </a:r>
            </a:p>
            <a:p>
              <a:pPr marL="5857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 err="1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Secunda</a:t>
              </a: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 </a:t>
              </a:r>
            </a:p>
            <a:p>
              <a:pPr marL="5857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 err="1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Upington</a:t>
              </a: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 </a:t>
              </a:r>
              <a:r>
                <a:rPr lang="en-ZA" sz="900" b="0" i="0" u="none" strike="noStrike" kern="0" cap="none" spc="0" baseline="0" dirty="0" err="1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Educity</a:t>
              </a:r>
              <a:endParaRPr lang="en-ZA" sz="900" b="0" i="0" u="none" strike="noStrike" kern="0" cap="none" spc="0" baseline="0" dirty="0">
                <a:solidFill>
                  <a:srgbClr val="1F497D"/>
                </a:solidFill>
                <a:uFillTx/>
                <a:latin typeface="Arial" pitchFamily="34"/>
                <a:ea typeface="Calibri"/>
                <a:cs typeface="Arial" pitchFamily="34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Disability Unit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Student Support Services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International Relations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Technology Transfer and Innovation</a:t>
              </a:r>
            </a:p>
            <a:p>
              <a:pPr marL="5857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Enterprise Development Unit</a:t>
              </a:r>
            </a:p>
            <a:p>
              <a:pPr marL="585792" marR="0" lvl="1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ICBT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cs typeface="Arial" pitchFamily="34"/>
                </a:rPr>
                <a:t>Strategic Alliances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Co-operative Education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Institutional Development</a:t>
              </a: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ZA" sz="900" b="0" i="0" u="none" strike="noStrike" kern="0" cap="none" spc="0" baseline="0" dirty="0">
                  <a:solidFill>
                    <a:srgbClr val="1F497D"/>
                  </a:solidFill>
                  <a:uFillTx/>
                  <a:latin typeface="Arial" pitchFamily="34"/>
                  <a:ea typeface="Calibri"/>
                  <a:cs typeface="Arial" pitchFamily="34"/>
                </a:rPr>
                <a:t>Programme Accreditation and Curriculum Development </a:t>
              </a:r>
            </a:p>
            <a:p>
              <a:pPr marL="0" marR="0" lvl="0" indent="0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 dirty="0">
                <a:solidFill>
                  <a:srgbClr val="1F497D"/>
                </a:solidFill>
                <a:uFillTx/>
                <a:latin typeface="Calibri"/>
                <a:ea typeface="Calibri"/>
                <a:cs typeface="Calibri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 dirty="0">
                <a:solidFill>
                  <a:srgbClr val="1F497D"/>
                </a:solidFill>
                <a:uFillTx/>
                <a:latin typeface="Calibri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 dirty="0">
                <a:solidFill>
                  <a:srgbClr val="1F497D"/>
                </a:solidFill>
                <a:uFillTx/>
                <a:latin typeface="Calibri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 dirty="0">
                <a:solidFill>
                  <a:srgbClr val="1F497D"/>
                </a:solidFill>
                <a:uFillTx/>
                <a:latin typeface="Calibri"/>
              </a:endParaRPr>
            </a:p>
            <a:p>
              <a:pPr marL="128592" marR="0" lvl="0" indent="-128592" algn="l" defTabSz="6858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/>
                <a:buChar char="§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ZA" sz="900" b="0" i="0" u="none" strike="noStrike" kern="0" cap="none" spc="0" baseline="0" dirty="0">
                <a:solidFill>
                  <a:srgbClr val="1F497D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5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3" y="274641"/>
            <a:ext cx="8229600" cy="868359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ZA" sz="3200" b="1" dirty="0" smtClean="0">
                <a:solidFill>
                  <a:schemeClr val="accent1">
                    <a:lumMod val="75000"/>
                  </a:schemeClr>
                </a:solidFill>
              </a:rPr>
              <a:t>VUT Philosophy: People Management</a:t>
            </a:r>
            <a:endParaRPr lang="en-ZA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3" y="1371600"/>
            <a:ext cx="8534397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2000" i="1" dirty="0" smtClean="0"/>
              <a:t>“Achieving the highest possible return on human capital must be every leader’s goal” – Jack Welsch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 smtClean="0"/>
          </a:p>
          <a:p>
            <a:r>
              <a:rPr lang="en-ZA" sz="2400" dirty="0" smtClean="0"/>
              <a:t>We </a:t>
            </a:r>
            <a:r>
              <a:rPr lang="en-ZA" sz="2400" b="1" dirty="0" smtClean="0"/>
              <a:t>engage with people </a:t>
            </a:r>
            <a:r>
              <a:rPr lang="en-ZA" sz="2400" dirty="0" smtClean="0"/>
              <a:t>in a process that starts with the institutional </a:t>
            </a:r>
            <a:r>
              <a:rPr lang="en-ZA" sz="2400" b="1" dirty="0" smtClean="0"/>
              <a:t>needs analysis </a:t>
            </a:r>
            <a:r>
              <a:rPr lang="en-ZA" sz="2400" dirty="0" smtClean="0"/>
              <a:t>and ends with the </a:t>
            </a:r>
            <a:r>
              <a:rPr lang="en-ZA" sz="2400" b="1" dirty="0" smtClean="0"/>
              <a:t>implementation </a:t>
            </a:r>
            <a:r>
              <a:rPr lang="en-ZA" sz="2400" dirty="0" smtClean="0"/>
              <a:t>of innovative people processes.</a:t>
            </a:r>
          </a:p>
          <a:p>
            <a:r>
              <a:rPr lang="en-ZA" sz="2400" b="1" dirty="0" smtClean="0"/>
              <a:t>People</a:t>
            </a:r>
            <a:r>
              <a:rPr lang="en-ZA" sz="2400" dirty="0" smtClean="0"/>
              <a:t> will make the difference in achieving the </a:t>
            </a:r>
            <a:r>
              <a:rPr lang="en-ZA" sz="2400" b="1" dirty="0" smtClean="0"/>
              <a:t>VUT vision2030 </a:t>
            </a:r>
            <a:r>
              <a:rPr lang="en-ZA" sz="2400" dirty="0" smtClean="0"/>
              <a:t>and therefore they are key to unlocking the future.</a:t>
            </a:r>
          </a:p>
          <a:p>
            <a:r>
              <a:rPr lang="en-ZA" sz="2400" dirty="0" smtClean="0"/>
              <a:t>The </a:t>
            </a:r>
            <a:r>
              <a:rPr lang="en-ZA" sz="2400" b="1" dirty="0" smtClean="0"/>
              <a:t>accountability for achieving increased levels of motivation and morale is a 50/50 relationship </a:t>
            </a:r>
            <a:r>
              <a:rPr lang="en-ZA" sz="2400" dirty="0" smtClean="0"/>
              <a:t>between all stakeholders.</a:t>
            </a:r>
          </a:p>
          <a:p>
            <a:r>
              <a:rPr lang="en-ZA" sz="2400" dirty="0" smtClean="0"/>
              <a:t>The foundation of people management is </a:t>
            </a:r>
            <a:r>
              <a:rPr lang="en-ZA" sz="2400" b="1" dirty="0" smtClean="0"/>
              <a:t>clear responsibility and focused development.</a:t>
            </a:r>
          </a:p>
          <a:p>
            <a:r>
              <a:rPr lang="en-ZA" sz="2400" dirty="0" smtClean="0"/>
              <a:t>At VUT we will strive to </a:t>
            </a:r>
            <a:r>
              <a:rPr lang="en-ZA" sz="2400" b="1" dirty="0" smtClean="0"/>
              <a:t>restore dignity.</a:t>
            </a:r>
          </a:p>
          <a:p>
            <a:endParaRPr lang="en-ZA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64404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9552" y="188640"/>
            <a:ext cx="7848873" cy="5616624"/>
            <a:chOff x="-154712" y="0"/>
            <a:chExt cx="8963276" cy="4562130"/>
          </a:xfrm>
        </p:grpSpPr>
        <p:sp>
          <p:nvSpPr>
            <p:cNvPr id="8" name="Rectangle 7"/>
            <p:cNvSpPr/>
            <p:nvPr/>
          </p:nvSpPr>
          <p:spPr>
            <a:xfrm>
              <a:off x="1880858" y="0"/>
              <a:ext cx="6927703" cy="597619"/>
            </a:xfrm>
            <a:prstGeom prst="rect">
              <a:avLst/>
            </a:prstGeom>
            <a:ln w="28575" cmpd="sng">
              <a:solidFill>
                <a:schemeClr val="tx2"/>
              </a:solidFill>
            </a:ln>
          </p:spPr>
          <p:txBody>
            <a:bodyPr wrap="square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2700" b="1" baseline="30000" dirty="0" smtClean="0">
                <a:solidFill>
                  <a:srgbClr val="000090"/>
                </a:solidFill>
                <a:latin typeface="Arial"/>
                <a:ea typeface="ＭＳ 明朝"/>
                <a:cs typeface="Times New Roman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700" b="1" baseline="30000" dirty="0" smtClean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Contributing </a:t>
              </a:r>
              <a:r>
                <a:rPr lang="en-US" sz="2700" b="1" baseline="30000" dirty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to VUT becoming an employer of choice</a:t>
              </a:r>
              <a:endParaRPr lang="en-US" sz="2700" dirty="0">
                <a:solidFill>
                  <a:prstClr val="black"/>
                </a:solidFill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93030" y="1169777"/>
              <a:ext cx="6915534" cy="1607538"/>
            </a:xfrm>
            <a:prstGeom prst="rect">
              <a:avLst/>
            </a:prstGeom>
            <a:ln w="28575" cmpd="sng">
              <a:solidFill>
                <a:srgbClr val="1F497D"/>
              </a:solidFill>
            </a:ln>
          </p:spPr>
          <p:txBody>
            <a:bodyPr wrap="square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2800" b="1" baseline="30000" dirty="0" smtClean="0">
                <a:solidFill>
                  <a:srgbClr val="000090"/>
                </a:solidFill>
                <a:latin typeface="Arial"/>
                <a:ea typeface="ＭＳ 明朝"/>
                <a:cs typeface="Times New Roman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baseline="30000" dirty="0" smtClean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To </a:t>
              </a:r>
              <a:r>
                <a:rPr lang="en-US" sz="2800" b="1" baseline="30000" dirty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contribute in affirming VUT as an employer of choice through the employment of:</a:t>
              </a:r>
              <a:endParaRPr lang="en-US" sz="2800" dirty="0">
                <a:solidFill>
                  <a:prstClr val="black"/>
                </a:solidFill>
                <a:latin typeface="Times"/>
                <a:ea typeface="ＭＳ 明朝"/>
                <a:cs typeface="Times New Roman"/>
              </a:endParaRPr>
            </a:p>
            <a:p>
              <a:pPr marL="342900" indent="-342900">
                <a:spcBef>
                  <a:spcPts val="0"/>
                </a:spcBef>
                <a:spcAft>
                  <a:spcPts val="0"/>
                </a:spcAft>
                <a:buFont typeface="Wingdings"/>
                <a:buChar char=""/>
                <a:tabLst>
                  <a:tab pos="285750" algn="l"/>
                </a:tabLst>
              </a:pPr>
              <a:r>
                <a:rPr lang="en-US" sz="2600" baseline="30000" dirty="0" smtClean="0">
                  <a:solidFill>
                    <a:srgbClr val="3366FF"/>
                  </a:solidFill>
                  <a:latin typeface="Arial"/>
                  <a:ea typeface="ＭＳ 明朝"/>
                  <a:cs typeface="Times New Roman"/>
                </a:rPr>
                <a:t>sound staff engagement initiatives</a:t>
              </a:r>
              <a:endParaRPr lang="en-US" sz="2600" dirty="0" smtClean="0">
                <a:solidFill>
                  <a:prstClr val="black"/>
                </a:solidFill>
                <a:latin typeface="Times"/>
                <a:ea typeface="ＭＳ 明朝"/>
                <a:cs typeface="Times New Roman"/>
              </a:endParaRPr>
            </a:p>
            <a:p>
              <a:pPr marL="342900" indent="-342900">
                <a:spcBef>
                  <a:spcPts val="0"/>
                </a:spcBef>
                <a:spcAft>
                  <a:spcPts val="0"/>
                </a:spcAft>
                <a:buFont typeface="Wingdings"/>
                <a:buChar char=""/>
                <a:tabLst>
                  <a:tab pos="285750" algn="l"/>
                </a:tabLst>
              </a:pPr>
              <a:r>
                <a:rPr lang="en-US" sz="2600" baseline="30000" dirty="0" smtClean="0">
                  <a:solidFill>
                    <a:srgbClr val="3366FF"/>
                  </a:solidFill>
                  <a:latin typeface="Arial"/>
                  <a:ea typeface="ＭＳ 明朝"/>
                  <a:cs typeface="Times New Roman"/>
                </a:rPr>
                <a:t>quality </a:t>
              </a:r>
              <a:r>
                <a:rPr lang="en-US" sz="2600" baseline="30000" dirty="0">
                  <a:solidFill>
                    <a:srgbClr val="3366FF"/>
                  </a:solidFill>
                  <a:latin typeface="Arial"/>
                  <a:ea typeface="ＭＳ 明朝"/>
                  <a:cs typeface="Times New Roman"/>
                </a:rPr>
                <a:t>service delivery</a:t>
              </a:r>
              <a:endParaRPr lang="en-US" sz="2600" dirty="0">
                <a:solidFill>
                  <a:prstClr val="black"/>
                </a:solidFill>
                <a:latin typeface="Times"/>
                <a:ea typeface="ＭＳ 明朝"/>
                <a:cs typeface="Times New Roman"/>
              </a:endParaRPr>
            </a:p>
            <a:p>
              <a:pPr marL="342900" indent="-342900">
                <a:spcBef>
                  <a:spcPts val="0"/>
                </a:spcBef>
                <a:spcAft>
                  <a:spcPts val="0"/>
                </a:spcAft>
                <a:buFont typeface="Wingdings"/>
                <a:buChar char=""/>
                <a:tabLst>
                  <a:tab pos="285750" algn="l"/>
                </a:tabLst>
              </a:pPr>
              <a:r>
                <a:rPr lang="en-US" sz="2600" baseline="30000" dirty="0" smtClean="0">
                  <a:solidFill>
                    <a:srgbClr val="3366FF"/>
                  </a:solidFill>
                  <a:latin typeface="Arial"/>
                  <a:ea typeface="ＭＳ 明朝"/>
                  <a:cs typeface="Times New Roman"/>
                </a:rPr>
                <a:t>high-level compliance environments within a dignified framework</a:t>
              </a:r>
              <a:endParaRPr lang="en-US" sz="2600" dirty="0">
                <a:solidFill>
                  <a:prstClr val="black"/>
                </a:solidFill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0806" y="3443554"/>
              <a:ext cx="6927757" cy="1118576"/>
            </a:xfrm>
            <a:prstGeom prst="rect">
              <a:avLst/>
            </a:prstGeom>
            <a:ln w="28575" cmpd="sng">
              <a:solidFill>
                <a:srgbClr val="1F497D"/>
              </a:solidFill>
            </a:ln>
          </p:spPr>
          <p:txBody>
            <a:bodyPr wrap="square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baseline="30000" dirty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Our value system will embrace our dignified approach to enliven openness and relevance within the following </a:t>
              </a:r>
              <a:r>
                <a:rPr lang="en-US" sz="2400" b="1" baseline="30000" dirty="0" smtClean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framework thus demonstrating to our clients that they are “CARED” for:</a:t>
              </a:r>
              <a:endParaRPr lang="en-US" sz="2400" dirty="0">
                <a:solidFill>
                  <a:prstClr val="black"/>
                </a:solidFill>
                <a:latin typeface="Times"/>
                <a:ea typeface="ＭＳ 明朝"/>
                <a:cs typeface="Times New Roman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baseline="30000" dirty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Civility</a:t>
              </a:r>
              <a:r>
                <a:rPr lang="en-US" sz="2400" b="1" baseline="30000" dirty="0">
                  <a:solidFill>
                    <a:srgbClr val="3366FF"/>
                  </a:solidFill>
                  <a:latin typeface="Arial"/>
                  <a:ea typeface="ＭＳ 明朝"/>
                  <a:cs typeface="Times New Roman"/>
                </a:rPr>
                <a:t>   Attentive</a:t>
              </a:r>
              <a:r>
                <a:rPr lang="en-US" sz="2400" b="1" baseline="30000" dirty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 </a:t>
              </a:r>
              <a:r>
                <a:rPr lang="en-US" sz="2400" b="1" dirty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 </a:t>
              </a:r>
              <a:r>
                <a:rPr lang="en-US" sz="2400" b="1" baseline="30000" dirty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 Responsive</a:t>
              </a:r>
              <a:r>
                <a:rPr lang="en-US" sz="2400" b="1" baseline="30000" dirty="0">
                  <a:solidFill>
                    <a:srgbClr val="3366FF"/>
                  </a:solidFill>
                  <a:latin typeface="Arial"/>
                  <a:ea typeface="ＭＳ 明朝"/>
                  <a:cs typeface="Times New Roman"/>
                </a:rPr>
                <a:t>    Excellence </a:t>
              </a:r>
              <a:r>
                <a:rPr lang="en-US" sz="2400" b="1" baseline="30000" dirty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 </a:t>
              </a:r>
              <a:r>
                <a:rPr lang="en-US" sz="2400" b="1" dirty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 </a:t>
              </a:r>
              <a:r>
                <a:rPr lang="en-US" sz="2400" b="1" baseline="30000" dirty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Decency </a:t>
              </a:r>
              <a:r>
                <a:rPr lang="en-US" sz="2400" b="1" dirty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  </a:t>
              </a:r>
              <a:endParaRPr lang="en-US" sz="2400" dirty="0">
                <a:solidFill>
                  <a:srgbClr val="000090"/>
                </a:solidFill>
                <a:latin typeface="Times"/>
                <a:ea typeface="ＭＳ 明朝"/>
                <a:cs typeface="Times New Roman"/>
              </a:endParaRP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baseline="30000" dirty="0">
                  <a:solidFill>
                    <a:srgbClr val="000090"/>
                  </a:solidFill>
                  <a:latin typeface="Arial"/>
                  <a:ea typeface="ＭＳ 明朝"/>
                  <a:cs typeface="Times New Roman"/>
                </a:rPr>
                <a:t>   </a:t>
              </a:r>
              <a:endParaRPr lang="en-US" sz="2800" dirty="0">
                <a:solidFill>
                  <a:prstClr val="black"/>
                </a:solidFill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1" name="Text Box 251"/>
            <p:cNvSpPr txBox="1"/>
            <p:nvPr/>
          </p:nvSpPr>
          <p:spPr>
            <a:xfrm>
              <a:off x="-72480" y="3799968"/>
              <a:ext cx="1369046" cy="475843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Arial"/>
                  <a:ea typeface="ＭＳ 明朝"/>
                  <a:cs typeface="Times New Roman"/>
                </a:rPr>
                <a:t>VALUES</a:t>
              </a:r>
              <a:endParaRPr lang="en-US" sz="2000" b="1" dirty="0">
                <a:solidFill>
                  <a:prstClr val="black"/>
                </a:solidFill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2" name="Text Box 252"/>
            <p:cNvSpPr txBox="1"/>
            <p:nvPr/>
          </p:nvSpPr>
          <p:spPr>
            <a:xfrm>
              <a:off x="-154712" y="116978"/>
              <a:ext cx="1438220" cy="469544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Arial"/>
                  <a:ea typeface="ＭＳ 明朝"/>
                  <a:cs typeface="Times New Roman"/>
                </a:rPr>
                <a:t>VISION</a:t>
              </a:r>
              <a:endParaRPr lang="en-US" sz="2400" dirty="0">
                <a:solidFill>
                  <a:prstClr val="black"/>
                </a:solidFill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3" name="Text Box 253"/>
            <p:cNvSpPr txBox="1"/>
            <p:nvPr/>
          </p:nvSpPr>
          <p:spPr>
            <a:xfrm>
              <a:off x="-72480" y="1754665"/>
              <a:ext cx="1369047" cy="475843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/>
                  <a:ea typeface="ＭＳ 明朝"/>
                  <a:cs typeface="Times New Roman"/>
                </a:rPr>
                <a:t>MISSION</a:t>
              </a:r>
              <a:endParaRPr lang="en-US" b="1" dirty="0">
                <a:solidFill>
                  <a:prstClr val="black"/>
                </a:solidFill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14" name="Striped Right Arrow 13"/>
            <p:cNvSpPr/>
            <p:nvPr/>
          </p:nvSpPr>
          <p:spPr>
            <a:xfrm>
              <a:off x="1389792" y="13774"/>
              <a:ext cx="346828" cy="654159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prstClr val="white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5" name="Striped Right Arrow 14"/>
            <p:cNvSpPr/>
            <p:nvPr/>
          </p:nvSpPr>
          <p:spPr>
            <a:xfrm>
              <a:off x="1407694" y="1637688"/>
              <a:ext cx="334522" cy="719984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prstClr val="white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6" name="Striped Right Arrow 15"/>
            <p:cNvSpPr/>
            <p:nvPr/>
          </p:nvSpPr>
          <p:spPr>
            <a:xfrm>
              <a:off x="1407694" y="3684797"/>
              <a:ext cx="321693" cy="720081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prstClr val="white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7" name="Up Arrow 16"/>
            <p:cNvSpPr/>
            <p:nvPr/>
          </p:nvSpPr>
          <p:spPr>
            <a:xfrm>
              <a:off x="2387983" y="680611"/>
              <a:ext cx="648072" cy="43204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prstClr val="white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8" name="Up Arrow 17"/>
            <p:cNvSpPr/>
            <p:nvPr/>
          </p:nvSpPr>
          <p:spPr>
            <a:xfrm>
              <a:off x="4866452" y="680611"/>
              <a:ext cx="648072" cy="43204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90"/>
                  </a:solidFill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prstClr val="white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19" name="Up Arrow 18"/>
            <p:cNvSpPr/>
            <p:nvPr/>
          </p:nvSpPr>
          <p:spPr>
            <a:xfrm>
              <a:off x="7344921" y="680611"/>
              <a:ext cx="648072" cy="43204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1F497D"/>
                  </a:solidFill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prstClr val="white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>
              <a:off x="2387985" y="2891031"/>
              <a:ext cx="648072" cy="43204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prstClr val="white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21" name="Up Arrow 20"/>
            <p:cNvSpPr/>
            <p:nvPr/>
          </p:nvSpPr>
          <p:spPr>
            <a:xfrm>
              <a:off x="4861433" y="2865953"/>
              <a:ext cx="648072" cy="43204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prstClr val="white"/>
                </a:solidFill>
                <a:ea typeface="ＭＳ 明朝"/>
                <a:cs typeface="Times New Roman"/>
              </a:endParaRPr>
            </a:p>
          </p:txBody>
        </p:sp>
        <p:sp>
          <p:nvSpPr>
            <p:cNvPr id="22" name="Up Arrow 21"/>
            <p:cNvSpPr/>
            <p:nvPr/>
          </p:nvSpPr>
          <p:spPr>
            <a:xfrm>
              <a:off x="7344921" y="2891031"/>
              <a:ext cx="648072" cy="43204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  <a:ea typeface="Times New Roman"/>
                  <a:cs typeface="Times New Roman"/>
                </a:rPr>
                <a:t> </a:t>
              </a:r>
              <a:endParaRPr lang="en-US" sz="1200" dirty="0">
                <a:solidFill>
                  <a:prstClr val="white"/>
                </a:solidFill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15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 44"/>
          <p:cNvSpPr>
            <a:spLocks noChangeShapeType="1"/>
          </p:cNvSpPr>
          <p:nvPr/>
        </p:nvSpPr>
        <p:spPr bwMode="auto">
          <a:xfrm flipH="1">
            <a:off x="6732240" y="4293097"/>
            <a:ext cx="1342" cy="50405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61" name="Line 45"/>
          <p:cNvSpPr>
            <a:spLocks noChangeShapeType="1"/>
          </p:cNvSpPr>
          <p:nvPr/>
        </p:nvSpPr>
        <p:spPr bwMode="auto">
          <a:xfrm flipV="1">
            <a:off x="6084168" y="4293096"/>
            <a:ext cx="648072" cy="50405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62" name="Line 46"/>
          <p:cNvSpPr>
            <a:spLocks noChangeShapeType="1"/>
          </p:cNvSpPr>
          <p:nvPr/>
        </p:nvSpPr>
        <p:spPr bwMode="auto">
          <a:xfrm flipH="1" flipV="1">
            <a:off x="6733582" y="4293096"/>
            <a:ext cx="646730" cy="50405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63" name="Line 47"/>
          <p:cNvSpPr>
            <a:spLocks noChangeShapeType="1"/>
          </p:cNvSpPr>
          <p:nvPr/>
        </p:nvSpPr>
        <p:spPr bwMode="auto">
          <a:xfrm flipH="1" flipV="1">
            <a:off x="6732240" y="4293096"/>
            <a:ext cx="1296144" cy="50405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59" name="Line 43"/>
          <p:cNvSpPr>
            <a:spLocks noChangeShapeType="1"/>
          </p:cNvSpPr>
          <p:nvPr/>
        </p:nvSpPr>
        <p:spPr bwMode="auto">
          <a:xfrm flipV="1">
            <a:off x="5436096" y="4293096"/>
            <a:ext cx="1297486" cy="50405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5576" y="908720"/>
            <a:ext cx="7848872" cy="5031014"/>
            <a:chOff x="349250" y="1262063"/>
            <a:chExt cx="8569325" cy="5175251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132013" y="1262063"/>
              <a:ext cx="4891087" cy="688975"/>
              <a:chOff x="1342" y="937"/>
              <a:chExt cx="3081" cy="434"/>
            </a:xfrm>
          </p:grpSpPr>
          <p:sp>
            <p:nvSpPr>
              <p:cNvPr id="47" name="Line 3"/>
              <p:cNvSpPr>
                <a:spLocks noChangeShapeType="1"/>
              </p:cNvSpPr>
              <p:nvPr/>
            </p:nvSpPr>
            <p:spPr bwMode="auto">
              <a:xfrm flipH="1" flipV="1">
                <a:off x="2454" y="1155"/>
                <a:ext cx="124" cy="2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8" name="Line 4"/>
              <p:cNvSpPr>
                <a:spLocks noChangeShapeType="1"/>
              </p:cNvSpPr>
              <p:nvPr/>
            </p:nvSpPr>
            <p:spPr bwMode="auto">
              <a:xfrm>
                <a:off x="2583" y="1155"/>
                <a:ext cx="123" cy="2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>
                <a:off x="2669" y="981"/>
                <a:ext cx="42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0" name="Line 6"/>
              <p:cNvSpPr>
                <a:spLocks noChangeShapeType="1"/>
              </p:cNvSpPr>
              <p:nvPr/>
            </p:nvSpPr>
            <p:spPr bwMode="auto">
              <a:xfrm flipH="1" flipV="1">
                <a:off x="2669" y="1096"/>
                <a:ext cx="422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1" name="Line 7"/>
              <p:cNvSpPr>
                <a:spLocks noChangeShapeType="1"/>
              </p:cNvSpPr>
              <p:nvPr/>
            </p:nvSpPr>
            <p:spPr bwMode="auto">
              <a:xfrm flipH="1">
                <a:off x="3058" y="1155"/>
                <a:ext cx="124" cy="2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 flipV="1">
                <a:off x="3182" y="1155"/>
                <a:ext cx="122" cy="2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3097" y="937"/>
                <a:ext cx="1326" cy="218"/>
              </a:xfrm>
              <a:prstGeom prst="rect">
                <a:avLst/>
              </a:prstGeom>
              <a:solidFill>
                <a:srgbClr val="0066CC">
                  <a:lumMod val="50000"/>
                </a:srgbClr>
              </a:solidFill>
              <a:ln>
                <a:noFill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noProof="0" dirty="0" smtClean="0">
                    <a:solidFill>
                      <a:schemeClr val="bg1"/>
                    </a:solidFill>
                    <a:latin typeface="Arial"/>
                  </a:rPr>
                  <a:t>VUT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Strategy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/>
            </p:nvSpPr>
            <p:spPr bwMode="auto">
              <a:xfrm>
                <a:off x="1342" y="937"/>
                <a:ext cx="1327" cy="218"/>
              </a:xfrm>
              <a:prstGeom prst="rect">
                <a:avLst/>
              </a:prstGeom>
              <a:solidFill>
                <a:srgbClr val="0066CC">
                  <a:lumMod val="50000"/>
                </a:srgbClr>
              </a:solidFill>
              <a:ln>
                <a:noFill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HR Strategy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4716463" y="4357687"/>
              <a:ext cx="4202112" cy="1644649"/>
              <a:chOff x="2990" y="2829"/>
              <a:chExt cx="2646" cy="1036"/>
            </a:xfrm>
          </p:grpSpPr>
          <p:sp>
            <p:nvSpPr>
              <p:cNvPr id="36" name="Rectangle 12"/>
              <p:cNvSpPr>
                <a:spLocks noChangeArrowheads="1"/>
              </p:cNvSpPr>
              <p:nvPr/>
            </p:nvSpPr>
            <p:spPr bwMode="auto">
              <a:xfrm>
                <a:off x="2990" y="3399"/>
                <a:ext cx="601" cy="466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</a:rPr>
                  <a:t>Working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</a:rPr>
                  <a:t>Environment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4117" y="3399"/>
                <a:ext cx="423" cy="466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</a:rPr>
                  <a:t>VUT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</a:rPr>
                  <a:t>Values &amp;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</a:rPr>
                  <a:t>Culture</a:t>
                </a:r>
              </a:p>
            </p:txBody>
          </p:sp>
          <p:sp>
            <p:nvSpPr>
              <p:cNvPr id="38" name="Rectangle 14"/>
              <p:cNvSpPr>
                <a:spLocks noChangeArrowheads="1"/>
              </p:cNvSpPr>
              <p:nvPr/>
            </p:nvSpPr>
            <p:spPr bwMode="auto">
              <a:xfrm>
                <a:off x="4588" y="3399"/>
                <a:ext cx="507" cy="466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</a:rPr>
                  <a:t>Management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</a:rPr>
                  <a:t>Style</a:t>
                </a:r>
              </a:p>
            </p:txBody>
          </p:sp>
          <p:sp>
            <p:nvSpPr>
              <p:cNvPr id="39" name="Rectangle 15"/>
              <p:cNvSpPr>
                <a:spLocks noChangeArrowheads="1"/>
              </p:cNvSpPr>
              <p:nvPr/>
            </p:nvSpPr>
            <p:spPr bwMode="auto">
              <a:xfrm>
                <a:off x="5136" y="3399"/>
                <a:ext cx="500" cy="466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</a:rPr>
                  <a:t>Employee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</a:rPr>
                  <a:t>Well-being</a:t>
                </a:r>
              </a:p>
            </p:txBody>
          </p:sp>
          <p:sp>
            <p:nvSpPr>
              <p:cNvPr id="40" name="Rectangle 16"/>
              <p:cNvSpPr>
                <a:spLocks noChangeArrowheads="1"/>
              </p:cNvSpPr>
              <p:nvPr/>
            </p:nvSpPr>
            <p:spPr bwMode="auto">
              <a:xfrm>
                <a:off x="3628" y="3399"/>
                <a:ext cx="461" cy="466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</a:rPr>
                  <a:t>Recognition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</a:rPr>
                  <a:t>&amp; Creative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</a:rPr>
                  <a:t>Rewards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41" name="Rectangle 17"/>
              <p:cNvSpPr>
                <a:spLocks noChangeArrowheads="1"/>
              </p:cNvSpPr>
              <p:nvPr/>
            </p:nvSpPr>
            <p:spPr bwMode="auto">
              <a:xfrm>
                <a:off x="3640" y="2829"/>
                <a:ext cx="1326" cy="217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</a:rPr>
                  <a:t>Reward Environment</a:t>
                </a:r>
              </a:p>
            </p:txBody>
          </p:sp>
        </p:grp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819588" y="2574924"/>
              <a:ext cx="3847697" cy="1508125"/>
              <a:chOff x="1695" y="1764"/>
              <a:chExt cx="2425" cy="950"/>
            </a:xfrm>
            <a:solidFill>
              <a:srgbClr val="C00000"/>
            </a:solidFill>
          </p:grpSpPr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2155" y="1764"/>
                <a:ext cx="1532" cy="277"/>
              </a:xfrm>
              <a:prstGeom prst="rect">
                <a:avLst/>
              </a:prstGeom>
              <a:grpFill/>
              <a:ln>
                <a:noFill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Performance Management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&amp; People Development</a:t>
                </a: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1695" y="2254"/>
                <a:ext cx="667" cy="449"/>
              </a:xfrm>
              <a:prstGeom prst="rect">
                <a:avLst/>
              </a:prstGeom>
              <a:grpFill/>
              <a:ln>
                <a:noFill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Staff 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Engagement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2559" y="2258"/>
                <a:ext cx="673" cy="456"/>
              </a:xfrm>
              <a:prstGeom prst="rect">
                <a:avLst/>
              </a:prstGeom>
              <a:grpFill/>
              <a:ln>
                <a:noFill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Staff 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Development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3424" y="2254"/>
                <a:ext cx="696" cy="456"/>
              </a:xfrm>
              <a:prstGeom prst="rect">
                <a:avLst/>
              </a:prstGeom>
              <a:grpFill/>
              <a:ln>
                <a:noFill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Succession/Career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Management</a:t>
                </a:r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 flipV="1">
                <a:off x="2365" y="2041"/>
                <a:ext cx="472" cy="202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 flipH="1" flipV="1">
                <a:off x="2834" y="2041"/>
                <a:ext cx="468" cy="202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5" name="Line 30"/>
              <p:cNvSpPr>
                <a:spLocks noChangeShapeType="1"/>
              </p:cNvSpPr>
              <p:nvPr/>
            </p:nvSpPr>
            <p:spPr bwMode="auto">
              <a:xfrm>
                <a:off x="2834" y="2064"/>
                <a:ext cx="0" cy="179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2371725" y="1981201"/>
              <a:ext cx="4467225" cy="2305050"/>
              <a:chOff x="1494" y="1390"/>
              <a:chExt cx="2814" cy="1452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auto">
              <a:xfrm>
                <a:off x="4308" y="1525"/>
                <a:ext cx="0" cy="13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auto">
              <a:xfrm>
                <a:off x="1494" y="1525"/>
                <a:ext cx="0" cy="13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2321" y="1390"/>
                <a:ext cx="1327" cy="3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noProof="0" dirty="0" smtClean="0">
                    <a:solidFill>
                      <a:schemeClr val="bg1"/>
                    </a:solidFill>
                    <a:latin typeface="Arial"/>
                  </a:rPr>
                  <a:t>People management 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philosophy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3652" y="1525"/>
                <a:ext cx="6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auto">
              <a:xfrm>
                <a:off x="1494" y="1525"/>
                <a:ext cx="8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Line 37"/>
              <p:cNvSpPr>
                <a:spLocks noChangeShapeType="1"/>
              </p:cNvSpPr>
              <p:nvPr/>
            </p:nvSpPr>
            <p:spPr bwMode="auto">
              <a:xfrm>
                <a:off x="2929" y="1644"/>
                <a:ext cx="0" cy="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349250" y="4365626"/>
              <a:ext cx="3994638" cy="2071688"/>
              <a:chOff x="238" y="2892"/>
              <a:chExt cx="2726" cy="1305"/>
            </a:xfrm>
          </p:grpSpPr>
          <p:sp>
            <p:nvSpPr>
              <p:cNvPr id="8" name="Rectangle 41"/>
              <p:cNvSpPr>
                <a:spLocks noChangeArrowheads="1"/>
              </p:cNvSpPr>
              <p:nvPr/>
            </p:nvSpPr>
            <p:spPr bwMode="auto">
              <a:xfrm>
                <a:off x="2506" y="3463"/>
                <a:ext cx="458" cy="347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100" kern="0" dirty="0" smtClean="0">
                    <a:solidFill>
                      <a:schemeClr val="bg1"/>
                    </a:solidFill>
                    <a:latin typeface="Calibri" pitchFamily="34" charset="0"/>
                  </a:rPr>
                  <a:t>Bonus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9" name="Rectangle 42"/>
              <p:cNvSpPr>
                <a:spLocks noChangeArrowheads="1"/>
              </p:cNvSpPr>
              <p:nvPr/>
            </p:nvSpPr>
            <p:spPr bwMode="auto">
              <a:xfrm>
                <a:off x="726" y="2892"/>
                <a:ext cx="1743" cy="218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Remuneration &amp; Benefits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" name="Line 43"/>
              <p:cNvSpPr>
                <a:spLocks noChangeShapeType="1"/>
              </p:cNvSpPr>
              <p:nvPr/>
            </p:nvSpPr>
            <p:spPr bwMode="auto">
              <a:xfrm flipV="1">
                <a:off x="522" y="3118"/>
                <a:ext cx="1023" cy="34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" name="Line 44"/>
              <p:cNvSpPr>
                <a:spLocks noChangeShapeType="1"/>
              </p:cNvSpPr>
              <p:nvPr/>
            </p:nvSpPr>
            <p:spPr bwMode="auto">
              <a:xfrm>
                <a:off x="1545" y="3118"/>
                <a:ext cx="0" cy="34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" name="Line 45"/>
              <p:cNvSpPr>
                <a:spLocks noChangeShapeType="1"/>
              </p:cNvSpPr>
              <p:nvPr/>
            </p:nvSpPr>
            <p:spPr bwMode="auto">
              <a:xfrm flipV="1">
                <a:off x="1032" y="3118"/>
                <a:ext cx="512" cy="34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" name="Line 46"/>
              <p:cNvSpPr>
                <a:spLocks noChangeShapeType="1"/>
              </p:cNvSpPr>
              <p:nvPr/>
            </p:nvSpPr>
            <p:spPr bwMode="auto">
              <a:xfrm flipH="1" flipV="1">
                <a:off x="1545" y="3118"/>
                <a:ext cx="508" cy="34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" name="Line 47"/>
              <p:cNvSpPr>
                <a:spLocks noChangeShapeType="1"/>
              </p:cNvSpPr>
              <p:nvPr/>
            </p:nvSpPr>
            <p:spPr bwMode="auto">
              <a:xfrm flipH="1" flipV="1">
                <a:off x="1544" y="3118"/>
                <a:ext cx="1018" cy="348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" name="Rectangle 48"/>
              <p:cNvSpPr>
                <a:spLocks noChangeArrowheads="1"/>
              </p:cNvSpPr>
              <p:nvPr/>
            </p:nvSpPr>
            <p:spPr bwMode="auto">
              <a:xfrm>
                <a:off x="780" y="3452"/>
                <a:ext cx="543" cy="358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Pension 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&amp; Medical</a:t>
                </a:r>
              </a:p>
            </p:txBody>
          </p:sp>
          <p:sp>
            <p:nvSpPr>
              <p:cNvPr id="16" name="Rectangle 49"/>
              <p:cNvSpPr>
                <a:spLocks noChangeArrowheads="1"/>
              </p:cNvSpPr>
              <p:nvPr/>
            </p:nvSpPr>
            <p:spPr bwMode="auto">
              <a:xfrm>
                <a:off x="1383" y="3463"/>
                <a:ext cx="555" cy="347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Other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(Leave, etc.)</a:t>
                </a:r>
              </a:p>
            </p:txBody>
          </p:sp>
          <p:sp>
            <p:nvSpPr>
              <p:cNvPr id="17" name="Rectangle 50"/>
              <p:cNvSpPr>
                <a:spLocks noChangeArrowheads="1"/>
              </p:cNvSpPr>
              <p:nvPr/>
            </p:nvSpPr>
            <p:spPr bwMode="auto">
              <a:xfrm>
                <a:off x="1983" y="3463"/>
                <a:ext cx="458" cy="347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Incentives</a:t>
                </a:r>
              </a:p>
            </p:txBody>
          </p:sp>
          <p:sp>
            <p:nvSpPr>
              <p:cNvPr id="18" name="Rectangle 51"/>
              <p:cNvSpPr>
                <a:spLocks noChangeArrowheads="1"/>
              </p:cNvSpPr>
              <p:nvPr/>
            </p:nvSpPr>
            <p:spPr bwMode="auto">
              <a:xfrm>
                <a:off x="238" y="3445"/>
                <a:ext cx="457" cy="347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Salary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9" name="AutoShape 52"/>
              <p:cNvSpPr>
                <a:spLocks/>
              </p:cNvSpPr>
              <p:nvPr/>
            </p:nvSpPr>
            <p:spPr bwMode="auto">
              <a:xfrm rot="5425490">
                <a:off x="964" y="3098"/>
                <a:ext cx="269" cy="1687"/>
              </a:xfrm>
              <a:prstGeom prst="rightBrace">
                <a:avLst>
                  <a:gd name="adj1" fmla="val 52261"/>
                  <a:gd name="adj2" fmla="val 50000"/>
                </a:avLst>
              </a:prstGeom>
              <a:noFill/>
              <a:ln>
                <a:solidFill>
                  <a:schemeClr val="tx2">
                    <a:lumMod val="75000"/>
                  </a:schemeClr>
                </a:solidFill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0" name="Text Box 53"/>
              <p:cNvSpPr txBox="1">
                <a:spLocks noChangeArrowheads="1"/>
              </p:cNvSpPr>
              <p:nvPr/>
            </p:nvSpPr>
            <p:spPr bwMode="auto">
              <a:xfrm>
                <a:off x="917" y="4042"/>
                <a:ext cx="348" cy="150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FIXED</a:t>
                </a:r>
              </a:p>
            </p:txBody>
          </p:sp>
          <p:sp>
            <p:nvSpPr>
              <p:cNvPr id="21" name="Text Box 54"/>
              <p:cNvSpPr txBox="1">
                <a:spLocks noChangeArrowheads="1"/>
              </p:cNvSpPr>
              <p:nvPr/>
            </p:nvSpPr>
            <p:spPr bwMode="auto">
              <a:xfrm>
                <a:off x="2171" y="4047"/>
                <a:ext cx="501" cy="150"/>
              </a:xfrm>
              <a:prstGeom prst="rect">
                <a:avLst/>
              </a:prstGeom>
              <a:ln>
                <a:solidFill>
                  <a:schemeClr val="tx2">
                    <a:lumMod val="75000"/>
                  </a:schemeClr>
                </a:solidFill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itchFamily="34" charset="0"/>
                    <a:cs typeface="+mn-cs"/>
                  </a:rPr>
                  <a:t>VARIABLE</a:t>
                </a:r>
              </a:p>
            </p:txBody>
          </p:sp>
          <p:sp>
            <p:nvSpPr>
              <p:cNvPr id="22" name="AutoShape 55"/>
              <p:cNvSpPr>
                <a:spLocks/>
              </p:cNvSpPr>
              <p:nvPr/>
            </p:nvSpPr>
            <p:spPr bwMode="auto">
              <a:xfrm rot="5425490">
                <a:off x="2346" y="3453"/>
                <a:ext cx="269" cy="964"/>
              </a:xfrm>
              <a:prstGeom prst="rightBrace">
                <a:avLst>
                  <a:gd name="adj1" fmla="val 29864"/>
                  <a:gd name="adj2" fmla="val 50000"/>
                </a:avLst>
              </a:prstGeom>
              <a:noFill/>
              <a:ln>
                <a:solidFill>
                  <a:schemeClr val="tx2">
                    <a:lumMod val="75000"/>
                  </a:schemeClr>
                </a:solidFill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  <a:cs typeface="+mn-cs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1691680" y="18864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1F497D"/>
                </a:solidFill>
              </a:rPr>
              <a:t>Holistic HR Philosophy</a:t>
            </a:r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048" y="764704"/>
            <a:ext cx="553998" cy="52565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Human Capital Development Plan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7" name="Striped Right Arrow 56"/>
          <p:cNvSpPr/>
          <p:nvPr/>
        </p:nvSpPr>
        <p:spPr>
          <a:xfrm>
            <a:off x="611560" y="2132856"/>
            <a:ext cx="504056" cy="720080"/>
          </a:xfrm>
          <a:prstGeom prst="striped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triped Right Arrow 57"/>
          <p:cNvSpPr/>
          <p:nvPr/>
        </p:nvSpPr>
        <p:spPr>
          <a:xfrm>
            <a:off x="611560" y="3861048"/>
            <a:ext cx="504056" cy="720080"/>
          </a:xfrm>
          <a:prstGeom prst="striped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500"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3" y="274641"/>
            <a:ext cx="8229600" cy="868359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3200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513" y="188640"/>
            <a:ext cx="8712967" cy="5544616"/>
            <a:chOff x="-50482" y="12192"/>
            <a:chExt cx="6108382" cy="3127249"/>
          </a:xfrm>
        </p:grpSpPr>
        <p:sp>
          <p:nvSpPr>
            <p:cNvPr id="7" name="Text Box 42"/>
            <p:cNvSpPr txBox="1"/>
            <p:nvPr/>
          </p:nvSpPr>
          <p:spPr>
            <a:xfrm>
              <a:off x="-50482" y="12192"/>
              <a:ext cx="457200" cy="31272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srgbClr val="0F243E"/>
                  </a:solidFill>
                  <a:effectLst/>
                  <a:latin typeface="Arial"/>
                  <a:ea typeface="ＭＳ 明朝"/>
                  <a:cs typeface="Times New Roman"/>
                </a:rPr>
                <a:t>STRATEGIC </a:t>
              </a:r>
              <a:r>
                <a:rPr lang="en-US" sz="2000" b="1" dirty="0">
                  <a:solidFill>
                    <a:srgbClr val="0F243E"/>
                  </a:solidFill>
                  <a:effectLst/>
                  <a:latin typeface="Arial"/>
                  <a:ea typeface="ＭＳ 明朝"/>
                  <a:cs typeface="Times New Roman"/>
                </a:rPr>
                <a:t>OBJECTIVES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8" name="Text Box 43"/>
            <p:cNvSpPr txBox="1"/>
            <p:nvPr/>
          </p:nvSpPr>
          <p:spPr>
            <a:xfrm>
              <a:off x="457200" y="510540"/>
              <a:ext cx="3934777" cy="3429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Arial"/>
                  <a:ea typeface="ＭＳ 明朝"/>
                  <a:cs typeface="Times New Roman"/>
                </a:rPr>
                <a:t>Institutional Strategic Staffing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9" name="Text Box 44"/>
            <p:cNvSpPr txBox="1"/>
            <p:nvPr/>
          </p:nvSpPr>
          <p:spPr>
            <a:xfrm>
              <a:off x="457200" y="1424940"/>
              <a:ext cx="3934777" cy="3429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Arial"/>
                  <a:ea typeface="ＭＳ 明朝"/>
                  <a:cs typeface="Times New Roman"/>
                </a:rPr>
                <a:t>HR Service Quality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Text Box 45"/>
            <p:cNvSpPr txBox="1"/>
            <p:nvPr/>
          </p:nvSpPr>
          <p:spPr>
            <a:xfrm>
              <a:off x="457200" y="1882140"/>
              <a:ext cx="3934777" cy="3429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Arial"/>
                  <a:ea typeface="ＭＳ 明朝"/>
                  <a:cs typeface="Times New Roman"/>
                </a:rPr>
                <a:t>Human Capital Development Plan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1" name="Text Box 46"/>
            <p:cNvSpPr txBox="1"/>
            <p:nvPr/>
          </p:nvSpPr>
          <p:spPr>
            <a:xfrm>
              <a:off x="457200" y="2339340"/>
              <a:ext cx="3934777" cy="3429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Arial"/>
                  <a:ea typeface="ＭＳ 明朝"/>
                  <a:cs typeface="Times New Roman"/>
                </a:rPr>
                <a:t>Total Rewards and Performance Management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2" name="Text Box 47"/>
            <p:cNvSpPr txBox="1"/>
            <p:nvPr/>
          </p:nvSpPr>
          <p:spPr>
            <a:xfrm>
              <a:off x="457200" y="2796540"/>
              <a:ext cx="3934777" cy="3429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Arial"/>
                  <a:ea typeface="ＭＳ 明朝"/>
                  <a:cs typeface="Times New Roman"/>
                </a:rPr>
                <a:t>People Engagement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3" name="Text Box 48"/>
            <p:cNvSpPr txBox="1"/>
            <p:nvPr/>
          </p:nvSpPr>
          <p:spPr>
            <a:xfrm>
              <a:off x="457200" y="967740"/>
              <a:ext cx="3934777" cy="342900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Arial"/>
                  <a:ea typeface="ＭＳ 明朝"/>
                  <a:cs typeface="Times New Roman"/>
                </a:rPr>
                <a:t>HR Management capacity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4" name="Text Box 49"/>
            <p:cNvSpPr txBox="1"/>
            <p:nvPr/>
          </p:nvSpPr>
          <p:spPr>
            <a:xfrm>
              <a:off x="457200" y="12192"/>
              <a:ext cx="3934777" cy="384048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effectLst/>
                  <a:latin typeface="Arial"/>
                  <a:ea typeface="ＭＳ 明朝"/>
                  <a:cs typeface="Times New Roman"/>
                </a:rPr>
                <a:t>Institutional Leadership and Management Excellence</a:t>
              </a:r>
              <a:endParaRPr lang="en-US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5" name="Text Box 50"/>
            <p:cNvSpPr txBox="1"/>
            <p:nvPr/>
          </p:nvSpPr>
          <p:spPr>
            <a:xfrm>
              <a:off x="5600700" y="12193"/>
              <a:ext cx="457200" cy="31272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effectLst/>
                  <a:latin typeface="Arial"/>
                  <a:ea typeface="ＭＳ 明朝"/>
                  <a:cs typeface="Times New Roman"/>
                </a:rPr>
                <a:t>ENABLERS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6" name="Text Box 53"/>
            <p:cNvSpPr txBox="1"/>
            <p:nvPr/>
          </p:nvSpPr>
          <p:spPr>
            <a:xfrm>
              <a:off x="4442460" y="12192"/>
              <a:ext cx="1158240" cy="312724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=""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dirty="0">
                <a:effectLst/>
                <a:ea typeface="ＭＳ 明朝"/>
                <a:cs typeface="Times New Roman"/>
              </a:endParaRPr>
            </a:p>
            <a:p>
              <a:pPr marL="114300" marR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Living our values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114300" marR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114300" marR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114300" marR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HR Capacity Building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114300" marR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dirty="0">
                <a:effectLst/>
                <a:ea typeface="ＭＳ 明朝"/>
                <a:cs typeface="Times New Roman"/>
              </a:endParaRPr>
            </a:p>
            <a:p>
              <a:pPr marL="114300" marR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114300" marR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Line Empowerment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114300" marR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114300" marR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114300" marR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R="0" lvl="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HR Quality Service</a:t>
              </a:r>
              <a:endParaRPr lang="en-US" dirty="0">
                <a:effectLst/>
                <a:latin typeface="Times"/>
                <a:ea typeface="ＭＳ 明朝"/>
                <a:cs typeface="Times New Roman"/>
              </a:endParaRPr>
            </a:p>
            <a:p>
              <a:pPr marL="114300" marR="0" indent="-171450">
                <a:spcBef>
                  <a:spcPts val="0"/>
                </a:spcBef>
                <a:spcAft>
                  <a:spcPts val="0"/>
                </a:spcAft>
                <a:tabLst>
                  <a:tab pos="114300" algn="l"/>
                </a:tabLst>
              </a:pPr>
              <a:r>
                <a:rPr lang="en-US" dirty="0">
                  <a:solidFill>
                    <a:srgbClr val="FFFFFF"/>
                  </a:solidFill>
                  <a:effectLst/>
                  <a:latin typeface="Arial"/>
                  <a:ea typeface="ＭＳ 明朝"/>
                  <a:cs typeface="Times New Roman"/>
                </a:rPr>
                <a:t> </a:t>
              </a:r>
              <a:endParaRPr lang="en-US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7" name="Left Arrow 16"/>
            <p:cNvSpPr/>
            <p:nvPr/>
          </p:nvSpPr>
          <p:spPr>
            <a:xfrm>
              <a:off x="5372100" y="167640"/>
              <a:ext cx="228600" cy="228600"/>
            </a:xfrm>
            <a:prstGeom prst="lef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dirty="0"/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5372100" y="739140"/>
              <a:ext cx="228600" cy="228600"/>
            </a:xfrm>
            <a:prstGeom prst="lef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dirty="0"/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5372100" y="1424940"/>
              <a:ext cx="228600" cy="228600"/>
            </a:xfrm>
            <a:prstGeom prst="lef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dirty="0"/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5351145" y="2316480"/>
              <a:ext cx="228600" cy="228600"/>
            </a:xfrm>
            <a:prstGeom prst="lef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87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1392</TotalTime>
  <Words>1069</Words>
  <Application>Microsoft Office PowerPoint</Application>
  <PresentationFormat>On-screen Show (4:3)</PresentationFormat>
  <Paragraphs>341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明朝</vt:lpstr>
      <vt:lpstr>Arial</vt:lpstr>
      <vt:lpstr>Arial Narrow</vt:lpstr>
      <vt:lpstr>Calibri</vt:lpstr>
      <vt:lpstr>Times</vt:lpstr>
      <vt:lpstr>Times New Roman</vt:lpstr>
      <vt:lpstr>Wingdings</vt:lpstr>
      <vt:lpstr>Powerpoint template</vt:lpstr>
      <vt:lpstr>INTEGRATED PERFORMANCE MANAGEMENT AT VUT</vt:lpstr>
      <vt:lpstr>Presentation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 of presentation</dc:title>
  <dc:creator>david moimane</dc:creator>
  <cp:lastModifiedBy>Mandre De Oliveira</cp:lastModifiedBy>
  <cp:revision>54</cp:revision>
  <cp:lastPrinted>2011-08-05T08:29:30Z</cp:lastPrinted>
  <dcterms:created xsi:type="dcterms:W3CDTF">2013-06-14T08:42:00Z</dcterms:created>
  <dcterms:modified xsi:type="dcterms:W3CDTF">2016-04-06T10:55:35Z</dcterms:modified>
</cp:coreProperties>
</file>