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9" r:id="rId5"/>
    <p:sldId id="268" r:id="rId6"/>
    <p:sldId id="280" r:id="rId7"/>
    <p:sldId id="27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354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39465-2669-144C-AE7B-514DA3AAB12C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34EF7-C98D-EF40-A967-31B21EA12C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09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34EF7-C98D-EF40-A967-31B21EA12C4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7889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140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536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029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141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28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68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488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58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36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746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082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4D6AF-25CB-8E46-8BD6-E84B310DC73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4B2C1-3814-6047-A582-14761506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443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1008"/>
            <a:ext cx="7772400" cy="1470025"/>
          </a:xfrm>
          <a:solidFill>
            <a:schemeClr val="accent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Consolidating and C</a:t>
            </a:r>
            <a:r>
              <a:rPr lang="en-US" dirty="0" smtClean="0">
                <a:solidFill>
                  <a:schemeClr val="bg1"/>
                </a:solidFill>
              </a:rPr>
              <a:t>ascading the University Strategy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4707467"/>
            <a:ext cx="210666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/>
              <a:t>April </a:t>
            </a:r>
            <a:r>
              <a:rPr lang="en-US" sz="3600" dirty="0" smtClean="0"/>
              <a:t>2012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60822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08702656"/>
              </p:ext>
            </p:extLst>
          </p:nvPr>
        </p:nvGraphicFramePr>
        <p:xfrm>
          <a:off x="190500" y="1013037"/>
          <a:ext cx="8750299" cy="5654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939"/>
                <a:gridCol w="1735337"/>
                <a:gridCol w="1319140"/>
                <a:gridCol w="1110855"/>
                <a:gridCol w="1180284"/>
                <a:gridCol w="1043744"/>
              </a:tblGrid>
              <a:tr h="295063">
                <a:tc gridSpan="6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THEME: </a:t>
                      </a:r>
                      <a:r>
                        <a:rPr lang="en-GB" sz="1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 the corporate image of VUT (SO4)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52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DESCRIPTION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METRIC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TARGET VALUE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RESPONSIBILITY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TIMEFRAMES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Well-functioning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academic units: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will this theme contribute towards establishing well-functioning academic units?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Improved</a:t>
                      </a:r>
                      <a:r>
                        <a:rPr lang="en-GB" sz="10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enrolment pattern of high performing students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VUT profile on NBTs performance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Profile</a:t>
                      </a:r>
                      <a:r>
                        <a:rPr lang="en-US" sz="1000" baseline="0" dirty="0" smtClean="0"/>
                        <a:t> of scores </a:t>
                      </a:r>
                      <a:r>
                        <a:rPr lang="en-US" sz="1000" dirty="0" smtClean="0"/>
                        <a:t> above average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Attraction of highly qualified staff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%</a:t>
                      </a:r>
                      <a:r>
                        <a:rPr lang="en-US" sz="1000" baseline="0" dirty="0" smtClean="0"/>
                        <a:t> of staff with PhDs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30 %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Support from industry on WIL placement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Number of placements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0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financial benefits do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we wish to achieve from this theme?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Improved generosity giving to the university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Revenue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885">
                <a:tc rowSpan="4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Customer/stakeholder: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should our customers/stakeholders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experience from this theme?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Institutional information for marketing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Information document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Corporate Affairs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1920">
                <a:tc vMerge="1"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Business Plan for alumni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business plan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Corporate Affairs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885">
                <a:tc vMerge="1"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Media and PR plan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plan </a:t>
                      </a:r>
                      <a:r>
                        <a:rPr lang="en-GB" sz="10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is implemented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+mn-lt"/>
                          <a:ea typeface="ＭＳ 明朝"/>
                          <a:cs typeface="Cambria"/>
                        </a:rPr>
                        <a:t>Corporate Affairs</a:t>
                      </a:r>
                      <a:endParaRPr lang="en-US" sz="10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First Alumni Forum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The event is held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+mn-lt"/>
                          <a:ea typeface="ＭＳ 明朝"/>
                          <a:cs typeface="Cambria"/>
                        </a:rPr>
                        <a:t>Corporate Affairs</a:t>
                      </a:r>
                      <a:endParaRPr lang="en-US" sz="10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 rowSpan="3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Process/Technology: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internal process and/or technology changes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are needed to support this them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 communication strategy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</a:t>
                      </a:r>
                      <a:r>
                        <a:rPr lang="en-GB" sz="10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strategy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+mn-lt"/>
                          <a:ea typeface="ＭＳ 明朝"/>
                          <a:cs typeface="Cambria"/>
                        </a:rPr>
                        <a:t>Approved by EMC</a:t>
                      </a:r>
                      <a:endParaRPr lang="en-US" sz="10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Corporate Affairs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9387">
                <a:tc v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Promote pride and cleanliness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Survey</a:t>
                      </a:r>
                      <a:r>
                        <a:rPr lang="en-GB" sz="1000" baseline="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 on sa</a:t>
                      </a:r>
                      <a:r>
                        <a:rPr lang="en-GB" sz="10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tisfaction</a:t>
                      </a:r>
                      <a:r>
                        <a:rPr lang="en-GB" sz="1000" baseline="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 level (university community)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Above</a:t>
                      </a:r>
                      <a:r>
                        <a:rPr lang="en-US" sz="10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60% satisfaction level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Operations and Logistics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Branding exercise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Feedback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Above 6)% satisfaction level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+mn-lt"/>
                          <a:ea typeface="ＭＳ 明朝"/>
                          <a:cs typeface="Cambria"/>
                        </a:rPr>
                        <a:t>Corporate Affairs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6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must we develop our people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1368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CONSOLIDATING AND CASCADING</a:t>
            </a:r>
            <a:br>
              <a:rPr lang="en-US" sz="1200" dirty="0" smtClean="0"/>
            </a:br>
            <a:r>
              <a:rPr lang="en-US" sz="1200" dirty="0" smtClean="0"/>
              <a:t>Scorecard Objectives at Institutional Level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157611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0363247"/>
              </p:ext>
            </p:extLst>
          </p:nvPr>
        </p:nvGraphicFramePr>
        <p:xfrm>
          <a:off x="457200" y="1126693"/>
          <a:ext cx="8003120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341"/>
                <a:gridCol w="1306402"/>
                <a:gridCol w="1199394"/>
                <a:gridCol w="1199394"/>
                <a:gridCol w="1314440"/>
                <a:gridCol w="824149"/>
              </a:tblGrid>
              <a:tr h="295063">
                <a:tc gridSpan="6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THEME: 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 student access and success (SO5)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54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DESCRIPTION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METRIC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TARGET LEVELS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RESPONSIBILITY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TIMEFRAMES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Well-functioning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academic units: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will this theme contribute towards establishing well-functioning academic units?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Improved</a:t>
                      </a:r>
                      <a:r>
                        <a:rPr lang="en-US" sz="10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student performance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+mn-lt"/>
                        </a:rPr>
                        <a:t>Pass rate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Deans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Improve student employment rate</a:t>
                      </a:r>
                      <a:endParaRPr lang="en-US" sz="1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+mn-lt"/>
                        </a:rPr>
                        <a:t>Student</a:t>
                      </a:r>
                      <a:r>
                        <a:rPr lang="en-US" sz="1000" baseline="0" dirty="0" smtClean="0">
                          <a:latin typeface="+mn-lt"/>
                        </a:rPr>
                        <a:t> e</a:t>
                      </a:r>
                      <a:r>
                        <a:rPr lang="en-US" sz="1000" dirty="0" smtClean="0">
                          <a:latin typeface="+mn-lt"/>
                        </a:rPr>
                        <a:t>mployment survey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+mn-lt"/>
                        </a:rPr>
                        <a:t>60% of graduating cohort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0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financial benefits do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we wish to achieve from this theme?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More students on merit scholarships/bursaries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% of students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885">
                <a:tc row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Customer/stakeholder: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should our customers/stakeholders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experience from this theme?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Improved Orientation Program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Improvement plan and its implementation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885">
                <a:tc vMerge="1"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Improved satisfaction levels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Satisfaction survey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Satisfaction above 60% level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 rowSpan="6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Process/Technology: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internal process and/or technology changes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are needed to support this them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Develop integrated marketing strategy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strategy document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Registrar’s Office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Faculties 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Corporate Affairs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Introduce student registration process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Process is in place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Registrar’s Office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Develop Student Information and Communication system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System is in place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Introduce student profiling system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System is developed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Institutional Planning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9387">
                <a:tc v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Identification of Students and Programs at Risk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System developed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Regular reporting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Institutional Planning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Course Performance Report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Institutional Planning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6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must we develop our people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Capacity development in the</a:t>
                      </a:r>
                      <a:r>
                        <a:rPr lang="en-US" sz="1000" baseline="0" dirty="0" smtClean="0"/>
                        <a:t> use of teaching technologies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Student evaluation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Satisfaction above 60% level</a:t>
                      </a:r>
                    </a:p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1368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CONSOLIDATING AND CASCADING</a:t>
            </a:r>
            <a:br>
              <a:rPr lang="en-US" sz="1200" dirty="0" smtClean="0"/>
            </a:br>
            <a:r>
              <a:rPr lang="en-US" sz="1200" dirty="0" smtClean="0"/>
              <a:t>Scorecard Objectives at Institutional Level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421978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0743678"/>
              </p:ext>
            </p:extLst>
          </p:nvPr>
        </p:nvGraphicFramePr>
        <p:xfrm>
          <a:off x="126999" y="1051138"/>
          <a:ext cx="8750300" cy="5686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939"/>
                <a:gridCol w="1428369"/>
                <a:gridCol w="1311371"/>
                <a:gridCol w="1311371"/>
                <a:gridCol w="1252848"/>
                <a:gridCol w="1085402"/>
              </a:tblGrid>
              <a:tr h="410602">
                <a:tc gridSpan="6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THEME:</a:t>
                      </a: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Optimise teaching and learning (SO6)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5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DESCRIPTION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METRIC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TARGET</a:t>
                      </a:r>
                      <a:r>
                        <a:rPr lang="en-US" sz="1000" b="1" baseline="0" dirty="0" smtClean="0"/>
                        <a:t> LEVELS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RESPONSIBILITY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TIMEFRAMES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120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Well-functioning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academic units: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will this theme contribute towards establishing well-functioning academic units?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Restructured Faculties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Policy document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Approval by Senate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DVC Academic and Research 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Faculties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494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Improved student</a:t>
                      </a:r>
                      <a:r>
                        <a:rPr lang="en-US" sz="9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performance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Pass rate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Deans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6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financial benefits do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we wish to achieve from this theme?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8526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Customer/stakeholder: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should our customers/stakeholders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experience from this theme?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High levels of student satisfaction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Course evaluation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Satisfaction levels</a:t>
                      </a:r>
                      <a:r>
                        <a:rPr lang="en-US" sz="1000" baseline="0" dirty="0" smtClean="0"/>
                        <a:t> above 60%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Deans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8526">
                <a:tc rowSpan="6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Process/Technology: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internal process and/or technology changes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are needed to support this them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Effective integration of student learning needs in Learning Development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An implemented plan or system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Academic Support and Development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Senate Learner Support Committee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System to proactively identify poor performing students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Reports to Faculties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effectLst/>
                          <a:latin typeface="+mn-lt"/>
                          <a:ea typeface="ＭＳ 明朝"/>
                          <a:cs typeface="Cambria"/>
                        </a:rPr>
                        <a:t>Quarterly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Institutional Planning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63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Enhance QA systems for Teaching and Learning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QA Improvement Plan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</a:t>
                      </a:r>
                      <a:r>
                        <a:rPr lang="en-GB" sz="900" baseline="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 </a:t>
                      </a: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Institutional Planning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Implement the Academic Workload Model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Policy document approved by Senate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6395">
                <a:tc v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Establish CAD to facilitate Academic Development, Learning and Learner Support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Implemented system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017">
                <a:tc v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Improvement</a:t>
                      </a:r>
                      <a:r>
                        <a:rPr lang="en-GB" sz="900" baseline="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 plan for </a:t>
                      </a: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WIL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Implementation </a:t>
                      </a: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of </a:t>
                      </a: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plan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602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must we develop our people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Staff </a:t>
                      </a: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Capacity Development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Implementation of interventions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1368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CONSOLIDATING AND CASCADING</a:t>
            </a:r>
            <a:br>
              <a:rPr lang="en-US" sz="1200" dirty="0" smtClean="0"/>
            </a:br>
            <a:r>
              <a:rPr lang="en-US" sz="1200" dirty="0" smtClean="0"/>
              <a:t>Scorecard Objectives at Institutional Level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81338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0829877"/>
              </p:ext>
            </p:extLst>
          </p:nvPr>
        </p:nvGraphicFramePr>
        <p:xfrm>
          <a:off x="457200" y="1038438"/>
          <a:ext cx="8003120" cy="5069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341"/>
                <a:gridCol w="1306402"/>
                <a:gridCol w="1157057"/>
                <a:gridCol w="1104900"/>
                <a:gridCol w="1333500"/>
                <a:gridCol w="941920"/>
              </a:tblGrid>
              <a:tr h="371262">
                <a:tc gridSpan="6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THEME: 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 research output, innovation and commercialisation (SO7)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5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DESCRIPTION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METRIC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TARGET LEVELS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RESPONSIBILITY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TIMEFRAMES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44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Well-functioning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academic units: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will this theme contribute towards establishing well-functioning academic units?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+mj-lt"/>
                          <a:ea typeface="ＭＳ 明朝"/>
                          <a:cs typeface="Cambria"/>
                        </a:rPr>
                        <a:t>Research outputs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+mj-lt"/>
                          <a:ea typeface="ＭＳ 明朝"/>
                          <a:cs typeface="Cambria"/>
                        </a:rPr>
                        <a:t>publications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+mj-lt"/>
                          <a:ea typeface="ＭＳ 明朝"/>
                          <a:cs typeface="Cambria"/>
                        </a:rPr>
                        <a:t>DVC Academic, Deans, ED Research Management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99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ＭＳ 明朝"/>
                          <a:cs typeface="Cambria"/>
                        </a:rPr>
                        <a:t>Technology transfer</a:t>
                      </a: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ＭＳ 明朝"/>
                          <a:cs typeface="Cambria"/>
                        </a:rPr>
                        <a:t>Partnerships with industry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ED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TTI</a:t>
                      </a: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77372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Commercialization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Patents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ED</a:t>
                      </a:r>
                      <a:r>
                        <a:rPr lang="en-US" sz="1000" baseline="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 TTI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6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financial benefits do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we wish to achieve from this theme?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Grants and contracts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Revenue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ED TTI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8526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Customer/stakeholder: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should our customers/stakeholders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experience from this theme?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Providing</a:t>
                      </a:r>
                      <a:r>
                        <a:rPr lang="en-US" sz="1000" baseline="0" dirty="0" smtClean="0"/>
                        <a:t> solutions for industry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consultations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ＭＳ 明朝"/>
                          <a:cs typeface="Cambria"/>
                        </a:rPr>
                        <a:t>DVC Academic, Deans, ED Research Management</a:t>
                      </a: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8526">
                <a:tc rowSpan="4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Process/Technology: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internal process and/or technology changes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are needed to support this them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Enhance structure and capacity of TTI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Improvement Plan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TTI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Grow commercialisation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Strategy document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Research Management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TTI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63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Institutionalise Research Focus Areas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Policy document approved by Senate 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Research Management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Establish EDU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Business Plan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DVC Academic and Research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602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must we develop our people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Grow research capacity of staff (including research support)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Implemented strategy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Research </a:t>
                      </a: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Management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1368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CONSOLIDATING AND CASCADING</a:t>
            </a:r>
            <a:br>
              <a:rPr lang="en-US" sz="1200" dirty="0" smtClean="0"/>
            </a:br>
            <a:r>
              <a:rPr lang="en-US" sz="1200" dirty="0" smtClean="0"/>
              <a:t>Scorecard Objectives at Institutional Level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091998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07041137"/>
              </p:ext>
            </p:extLst>
          </p:nvPr>
        </p:nvGraphicFramePr>
        <p:xfrm>
          <a:off x="381001" y="1136170"/>
          <a:ext cx="8762999" cy="5285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365"/>
                <a:gridCol w="1430442"/>
                <a:gridCol w="1313274"/>
                <a:gridCol w="1313274"/>
                <a:gridCol w="1439243"/>
                <a:gridCol w="902401"/>
              </a:tblGrid>
              <a:tr h="472862">
                <a:tc gridSpan="6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THEME:  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effective management of Human Resources (SO8)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5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DESCRIPTION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METRIC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TARGET LEVELS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RESPONSIBILITY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TIMEFRAMES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44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Well-functioning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academic units: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will this theme contribute towards establishing well-functioning academic units?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Recruitment of suitably</a:t>
                      </a:r>
                      <a:r>
                        <a:rPr lang="en-US" sz="1000" baseline="0" dirty="0" smtClean="0"/>
                        <a:t> qualified staff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Recruitment</a:t>
                      </a:r>
                      <a:r>
                        <a:rPr lang="en-US" sz="1000" baseline="0" dirty="0" smtClean="0"/>
                        <a:t> strategy implemented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Deans, HR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118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Retention of staff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Retention strategy implemented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Deans,</a:t>
                      </a:r>
                      <a:r>
                        <a:rPr lang="en-US" sz="1000" baseline="0" dirty="0" smtClean="0"/>
                        <a:t> HR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6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financial benefits do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we wish to achieve from this theme?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8526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Customer/stakeholder: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should our customers/stakeholders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experience from this theme?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8526">
                <a:tc rowSpan="5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Process/Technology: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internal process and/or technology changes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are needed to support this them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Review of incentive programme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Improvement plan  approved by HR Committee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HR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 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85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Review of recruitment and retention strategy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Improvement plan  approved by HR Committee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+mj-lt"/>
                        </a:rPr>
                        <a:t>HR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Review of VUT remuneration model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Improvement plan  approved by HR Committee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j-lt"/>
                          <a:ea typeface="ＭＳ 明朝"/>
                          <a:cs typeface="Cambria"/>
                        </a:rPr>
                        <a:t>HR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j-lt"/>
                          <a:ea typeface="ＭＳ 明朝"/>
                          <a:cs typeface="Cambria"/>
                        </a:rPr>
                        <a:t> 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63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IT-enabled Performance Management system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System approved as policy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+mj-lt"/>
                        </a:rPr>
                        <a:t>HR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University wide skills audit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Review report produced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HR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602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must we develop our people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CONSOLIDATING AND CASCADING</a:t>
            </a:r>
            <a:br>
              <a:rPr lang="en-US" sz="1200" dirty="0" smtClean="0"/>
            </a:br>
            <a:r>
              <a:rPr lang="en-US" sz="1200" dirty="0" smtClean="0"/>
              <a:t>Scorecard Objectives at Institutional Level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170491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01360128"/>
              </p:ext>
            </p:extLst>
          </p:nvPr>
        </p:nvGraphicFramePr>
        <p:xfrm>
          <a:off x="25400" y="694632"/>
          <a:ext cx="9029701" cy="6119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6325"/>
                <a:gridCol w="1863533"/>
                <a:gridCol w="1719943"/>
                <a:gridCol w="1016330"/>
                <a:gridCol w="1063705"/>
                <a:gridCol w="929865"/>
              </a:tblGrid>
              <a:tr h="384868">
                <a:tc gridSpan="6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THEME: 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 institutional effectiveness (SO9)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2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DESCRIPTION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METRIC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TARGET LEVELS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RESPONSIBILITY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TIMEFRAMES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65">
                <a:tc rowSpan="4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Well-functioning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academic units: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will this theme contribute towards establishing well-functioning academic units?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+mj-lt"/>
                        </a:rPr>
                        <a:t>Improved student performance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Throughput rate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000" dirty="0" smtClean="0"/>
                        <a:t>DVC Academic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08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+mj-lt"/>
                        </a:rPr>
                        <a:t>Improved</a:t>
                      </a:r>
                      <a:r>
                        <a:rPr lang="en-US" sz="1000" baseline="0" dirty="0" smtClean="0">
                          <a:latin typeface="+mj-lt"/>
                        </a:rPr>
                        <a:t> Research performance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publications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08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+mj-lt"/>
                        </a:rPr>
                        <a:t>Improved innovation and technology transfer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University-industry partnerships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9765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Improved community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engagement</a:t>
                      </a:r>
                      <a:endParaRPr lang="en-US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Community based projects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427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financial benefits do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we wish to achieve from this theme?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+mj-lt"/>
                        </a:rPr>
                        <a:t>Increase 3</a:t>
                      </a:r>
                      <a:r>
                        <a:rPr lang="en-US" sz="1000" baseline="30000" dirty="0" smtClean="0">
                          <a:latin typeface="+mj-lt"/>
                        </a:rPr>
                        <a:t>rd</a:t>
                      </a:r>
                      <a:r>
                        <a:rPr lang="en-US" sz="1000" dirty="0" smtClean="0">
                          <a:latin typeface="+mj-lt"/>
                        </a:rPr>
                        <a:t> stream income</a:t>
                      </a:r>
                      <a:endParaRPr lang="en-U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Revenue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1297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Customer/stakeholder: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should our customers/stakeholders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experience from this theme?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+mj-lt"/>
                        </a:rPr>
                        <a:t>Satisfied “customers” (students,</a:t>
                      </a:r>
                      <a:r>
                        <a:rPr lang="en-US" sz="1000" baseline="0" dirty="0" smtClean="0">
                          <a:latin typeface="+mj-lt"/>
                        </a:rPr>
                        <a:t> professions, business, industry, policy makers)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External</a:t>
                      </a:r>
                      <a:r>
                        <a:rPr lang="en-US" sz="1000" baseline="0" dirty="0" smtClean="0"/>
                        <a:t> evaluations and audits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Satisfactory to good ratings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QA</a:t>
                      </a:r>
                      <a:r>
                        <a:rPr lang="en-US" sz="1000" baseline="0" dirty="0" smtClean="0"/>
                        <a:t> Office</a:t>
                      </a:r>
                      <a:endParaRPr lang="en-US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6350">
                <a:tc rowSpan="6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Process/Technology: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internal process and/or technology changes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are needed to support this them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A resource allocation strategy or model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strategy/model exists and is implemented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DVC Planning and Resources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VUT Size and Shape is revisited </a:t>
                      </a:r>
                      <a:endParaRPr lang="en-US" sz="10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policy document adopted by Senate and Council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Institutional </a:t>
                      </a: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Planning </a:t>
                      </a: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Unit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6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Re-engineered registration process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n improvement plan and its implementation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Registrar’s Office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08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Enhanced business processes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Review Report and its implementation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?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08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Integrated and standardised IT systems</a:t>
                      </a:r>
                      <a:endParaRPr lang="en-US" sz="10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+mn-lt"/>
                          <a:ea typeface="ＭＳ 明朝"/>
                          <a:cs typeface="Cambria"/>
                        </a:rPr>
                        <a:t>A Review Report and its implementation</a:t>
                      </a:r>
                      <a:endParaRPr lang="en-US" sz="10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ED IT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Change </a:t>
                      </a: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management processes to change University culture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Implementation </a:t>
                      </a: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of interventions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Transformation </a:t>
                      </a: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Office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427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must we develop our people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CONSOLIDATING AND CASCADING</a:t>
            </a:r>
            <a:br>
              <a:rPr lang="en-US" sz="1200" dirty="0" smtClean="0"/>
            </a:br>
            <a:r>
              <a:rPr lang="en-US" sz="1200" dirty="0" smtClean="0"/>
              <a:t>Scorecard Objectives at Institutional Level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98471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CURRENT AND NEXT PHASE IN THE PLANNING AND BUDGET CYCLE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7929"/>
            <a:ext cx="8229600" cy="3019765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March May</a:t>
            </a:r>
            <a:r>
              <a:rPr lang="en-US" sz="2800" dirty="0" smtClean="0">
                <a:solidFill>
                  <a:schemeClr val="accent2"/>
                </a:solidFill>
              </a:rPr>
              <a:t>: Consolidating and cascading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Implementing the </a:t>
            </a:r>
            <a:r>
              <a:rPr lang="en-GB" sz="2800" dirty="0" smtClean="0"/>
              <a:t>MPLC work</a:t>
            </a:r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r>
              <a:rPr lang="en-US" sz="2800" dirty="0" smtClean="0">
                <a:solidFill>
                  <a:schemeClr val="tx2"/>
                </a:solidFill>
              </a:rPr>
              <a:t>June – August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chemeClr val="accent2"/>
                </a:solidFill>
              </a:rPr>
              <a:t>Looking back, looking forward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Addressing the gaps in the MPLC document and refocusing the strategy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1737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CONSOLIDATING AND CASCADING</a:t>
            </a:r>
            <a:br>
              <a:rPr lang="en-US" sz="1200" dirty="0" smtClean="0"/>
            </a:br>
            <a:r>
              <a:rPr lang="en-GB" sz="1200" dirty="0"/>
              <a:t>ENGAGE THE IMPERATIVES IN THE EXTERNAL OPERATING ENVIRONMENT</a:t>
            </a:r>
            <a:r>
              <a:rPr lang="en-US" sz="1200" dirty="0"/>
              <a:t>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22572692"/>
              </p:ext>
            </p:extLst>
          </p:nvPr>
        </p:nvGraphicFramePr>
        <p:xfrm>
          <a:off x="457200" y="1778000"/>
          <a:ext cx="8229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2519680"/>
                <a:gridCol w="1549400"/>
                <a:gridCol w="1397000"/>
                <a:gridCol w="11176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Objective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Targets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Performance indicators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Responsibility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Time Frames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Seize opportunities in the </a:t>
                      </a:r>
                      <a:r>
                        <a:rPr lang="en-GB" sz="1200" dirty="0" err="1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DoHET</a:t>
                      </a: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planning and funding arrangement</a:t>
                      </a:r>
                      <a:r>
                        <a:rPr lang="en-GB" sz="1200" b="1" i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position outlining Universities preferences, priorities and goals.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strategy for achieving the </a:t>
                      </a:r>
                      <a:r>
                        <a:rPr lang="en-GB" sz="12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goals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Position is endorsed by Senate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</a:t>
                      </a:r>
                      <a:r>
                        <a:rPr lang="en-GB" sz="1200" baseline="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 Institutional Planning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Seize opportunities in the DST planning and funding arrangements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position outlining Universities preferences, priorities and goals.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strategy for achieving the goals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Position is endorsed by Senate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ＭＳ 明朝"/>
                          <a:cs typeface="Cambria"/>
                        </a:rPr>
                        <a:t>DVC Academic, ED Research Management, ED TTI</a:t>
                      </a:r>
                      <a:endParaRPr lang="en-US" sz="12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Seize opportunities in the agendas of other government departments and in the local industrial region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position outlining Universities preferences, priorities and goals.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strategy for achieving the goals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Position is endorsed by Senate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ＭＳ 明朝"/>
                          <a:cs typeface="Cambria"/>
                        </a:rPr>
                        <a:t>DVC Academic, ED Research Management, ED TTI</a:t>
                      </a:r>
                      <a:endParaRPr lang="en-US" sz="12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1788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CONSOLIDATING AND CASCADING</a:t>
            </a:r>
            <a:br>
              <a:rPr lang="en-US" sz="1200" dirty="0" smtClean="0"/>
            </a:br>
            <a:r>
              <a:rPr lang="en-GB" sz="1200" dirty="0"/>
              <a:t>STRENGTHEN THE ACADEMIC NICHE OF THE UNIVERSITY</a:t>
            </a:r>
            <a:r>
              <a:rPr lang="en-US" sz="1200" dirty="0"/>
              <a:t>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16173349"/>
              </p:ext>
            </p:extLst>
          </p:nvPr>
        </p:nvGraphicFramePr>
        <p:xfrm>
          <a:off x="457200" y="1600200"/>
          <a:ext cx="8229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2430780"/>
                <a:gridCol w="1511300"/>
                <a:gridCol w="1422400"/>
                <a:gridCol w="12192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Objective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Targets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Performance indicators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Responsibility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Time Frames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Establish a niche within a differentiated post school education system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 formal University position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Approval by Senate and Council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Institutional Planning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Establish a niche within the national system of innovation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University position or priorities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Approval by Senate and Council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DVC Academic,</a:t>
                      </a:r>
                      <a:r>
                        <a:rPr lang="en-GB" sz="1200" baseline="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 </a:t>
                      </a:r>
                      <a:r>
                        <a:rPr lang="en-GB" sz="12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Research </a:t>
                      </a: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Management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Consolidate the purpose as a University of Technology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 policy for: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Well-functioning academic units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Institutional priority research themes for national and international competitiveness; and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Internationalisation 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Approval by Senate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DVC Academic, ED Research Management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5467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52362710"/>
              </p:ext>
            </p:extLst>
          </p:nvPr>
        </p:nvGraphicFramePr>
        <p:xfrm>
          <a:off x="457200" y="1016000"/>
          <a:ext cx="8229600" cy="5169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114"/>
                <a:gridCol w="1818613"/>
                <a:gridCol w="1203685"/>
                <a:gridCol w="1203685"/>
                <a:gridCol w="1107793"/>
                <a:gridCol w="998710"/>
              </a:tblGrid>
              <a:tr h="599218">
                <a:tc gridSpan="6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0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DESCRIPTION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METRIC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TARGET VAUE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RESPONSIBILITY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TIMEFRAMES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700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Well-functioning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academic units: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will this theme contribute towards establishing well-functioning academic units?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700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0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financial benefits do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we wish to achieve from this theme?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Customer/stakeholder: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should our customers/stakeholders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experience from this theme?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953">
                <a:tc row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Process/Technology: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internal process and/or technology changes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are needed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68953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849">
                <a:tc rowSpan="3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must we develop our people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60249">
                <a:tc v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272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1368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THE SCORECARD APPROACH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i="1" dirty="0" smtClean="0"/>
              <a:t>Strategic Theme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xmlns="" val="29667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1368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THE SCORECARD APPROACH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i="1" dirty="0" smtClean="0"/>
              <a:t>Notes</a:t>
            </a:r>
            <a:endParaRPr lang="en-US" sz="1200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Metrics should be measurable</a:t>
            </a:r>
          </a:p>
          <a:p>
            <a:r>
              <a:rPr lang="en-US" dirty="0" smtClean="0"/>
              <a:t>Targets and timeframes should be realistic</a:t>
            </a:r>
          </a:p>
          <a:p>
            <a:r>
              <a:rPr lang="en-US" dirty="0" smtClean="0"/>
              <a:t>Identify not only responsibilities but also critical success factors or risks</a:t>
            </a:r>
          </a:p>
          <a:p>
            <a:r>
              <a:rPr lang="en-US" dirty="0" smtClean="0"/>
              <a:t>Try to work within the available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67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52362710"/>
              </p:ext>
            </p:extLst>
          </p:nvPr>
        </p:nvGraphicFramePr>
        <p:xfrm>
          <a:off x="457200" y="1016000"/>
          <a:ext cx="8229600" cy="5309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114"/>
                <a:gridCol w="1818613"/>
                <a:gridCol w="1203685"/>
                <a:gridCol w="1203685"/>
                <a:gridCol w="1107793"/>
                <a:gridCol w="998710"/>
              </a:tblGrid>
              <a:tr h="599218">
                <a:tc gridSpan="6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THEME:   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Create an enabling environment for effective strategic management (SO1)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0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DESCRIPTION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METRIC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TARGET VAUE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RESPONSIBILITY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TIMEFRAMES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700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Well-functioning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academic units: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will this theme contribute towards establishing well-functioning academic units?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plans for Faculties and Support Departments</a:t>
                      </a:r>
                      <a:r>
                        <a:rPr lang="en-US" sz="1000" dirty="0" smtClean="0">
                          <a:effectLst/>
                        </a:rPr>
                        <a:t> 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</a:t>
                      </a:r>
                      <a:r>
                        <a:rPr lang="en-GB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VC,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Deans, EDs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700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Review</a:t>
                      </a:r>
                      <a:r>
                        <a:rPr lang="en-US" sz="1000" baseline="0" dirty="0" smtClean="0"/>
                        <a:t> of Faculty structure (devolution of power)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New policy implemented 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Approval by `Senate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Registrar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0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financial benefits do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we wish to achieve from this theme?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 robust planning</a:t>
                      </a:r>
                      <a:r>
                        <a:rPr lang="en-US" sz="1000" baseline="0" dirty="0" smtClean="0"/>
                        <a:t> and budgeting process</a:t>
                      </a:r>
                      <a:endParaRPr lang="en-US" sz="10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Process</a:t>
                      </a:r>
                      <a:r>
                        <a:rPr lang="en-US" sz="1000" baseline="0" dirty="0" smtClean="0"/>
                        <a:t> implemented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Approval by the Budget Committee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ED Finance ED Institutional</a:t>
                      </a:r>
                      <a:r>
                        <a:rPr lang="en-US" sz="900" baseline="0" dirty="0" smtClean="0"/>
                        <a:t> Planning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Customer/stakeholder: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should our customers/stakeholders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experience from this theme?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Improved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 or responsiveness 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Opinion survey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Above 60% satisfaction level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953">
                <a:tc row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Process/Technology: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internal process and/or technology changes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are needed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Corporate strategy implemented throughout the institution</a:t>
                      </a:r>
                      <a:r>
                        <a:rPr lang="en-US" sz="1000" dirty="0" smtClean="0">
                          <a:effectLst/>
                        </a:rPr>
                        <a:t> 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</a:t>
                      </a:r>
                      <a:r>
                        <a:rPr lang="en-GB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</a:t>
                      </a:r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mplemented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DVC</a:t>
                      </a:r>
                      <a:r>
                        <a:rPr lang="en-US" sz="1000" baseline="0" dirty="0" smtClean="0"/>
                        <a:t> Governance and Operations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68953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Electronic</a:t>
                      </a:r>
                      <a:r>
                        <a:rPr lang="en-US" sz="1000" baseline="0" dirty="0" smtClean="0"/>
                        <a:t> implementation of performance appraisal system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System implemented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ED</a:t>
                      </a:r>
                      <a:r>
                        <a:rPr lang="en-US" sz="1000" baseline="0" dirty="0" smtClean="0"/>
                        <a:t> IT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849">
                <a:tc rowSpan="3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must we develop our people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Visible leadership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?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VC,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Deans, EDs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60249">
                <a:tc v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Performance</a:t>
                      </a:r>
                      <a:r>
                        <a:rPr lang="en-GB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management for all staff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Implementation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a system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272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Staff</a:t>
                      </a:r>
                      <a:r>
                        <a:rPr lang="en-US" sz="1000" baseline="0" dirty="0" smtClean="0"/>
                        <a:t> and student satisfaction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Climate survey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Above 60% satisfaction level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HR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1368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CONSOLIDATING AND CASCADING</a:t>
            </a:r>
            <a:br>
              <a:rPr lang="en-US" sz="1200" dirty="0" smtClean="0"/>
            </a:br>
            <a:r>
              <a:rPr lang="en-US" sz="1200" dirty="0" smtClean="0"/>
              <a:t>Scorecard Objectives at Institutional Level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9667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0105066"/>
              </p:ext>
            </p:extLst>
          </p:nvPr>
        </p:nvGraphicFramePr>
        <p:xfrm>
          <a:off x="457200" y="1013037"/>
          <a:ext cx="8003120" cy="4485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300"/>
                <a:gridCol w="1409700"/>
                <a:gridCol w="1092200"/>
                <a:gridCol w="1089331"/>
                <a:gridCol w="1314440"/>
                <a:gridCol w="824149"/>
              </a:tblGrid>
              <a:tr h="599218">
                <a:tc gridSpan="6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smtClean="0">
                          <a:solidFill>
                            <a:schemeClr val="tx1"/>
                          </a:solidFill>
                        </a:rPr>
                        <a:t>THEME:  </a:t>
                      </a:r>
                      <a:r>
                        <a:rPr lang="en-GB" sz="1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 a PQM and institutional curriculum of excellence (SO2)</a:t>
                      </a:r>
                      <a:r>
                        <a:rPr lang="en-US" sz="100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00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0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DESCRIPTION</a:t>
                      </a:r>
                      <a:endParaRPr lang="en-US" sz="1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smtClean="0"/>
                        <a:t>METRIC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smtClean="0"/>
                        <a:t>TARGET VALUE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smtClean="0"/>
                        <a:t>RESPONSIBILITY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smtClean="0"/>
                        <a:t>TIMEFRAMES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smtClean="0">
                          <a:solidFill>
                            <a:schemeClr val="tx1"/>
                          </a:solidFill>
                        </a:rPr>
                        <a:t>Well-functioning</a:t>
                      </a:r>
                      <a:r>
                        <a:rPr lang="en-US" sz="1000" b="1" baseline="0" smtClean="0">
                          <a:solidFill>
                            <a:schemeClr val="tx1"/>
                          </a:solidFill>
                        </a:rPr>
                        <a:t> academic units: </a:t>
                      </a:r>
                      <a:r>
                        <a:rPr lang="en-US" sz="1000" smtClean="0">
                          <a:solidFill>
                            <a:schemeClr val="tx1"/>
                          </a:solidFill>
                        </a:rPr>
                        <a:t>How will this theme contribute towards establishing well-functioning academic units?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Ensure relevance and acceptability of existing and new programs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Review 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Report approved by Senate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DVC Academic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Introduction</a:t>
                      </a:r>
                      <a:r>
                        <a:rPr lang="en-GB" sz="900" baseline="0" dirty="0" smtClean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of a</a:t>
                      </a: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new PQM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Policy document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+mn-lt"/>
                          <a:ea typeface="ＭＳ 明朝"/>
                          <a:cs typeface="Cambria"/>
                        </a:rPr>
                        <a:t>Approval</a:t>
                      </a:r>
                      <a:r>
                        <a:rPr lang="en-GB" sz="1000" baseline="0" dirty="0" smtClean="0">
                          <a:effectLst/>
                          <a:latin typeface="+mn-lt"/>
                          <a:ea typeface="ＭＳ 明朝"/>
                          <a:cs typeface="Cambria"/>
                        </a:rPr>
                        <a:t> </a:t>
                      </a:r>
                      <a:r>
                        <a:rPr lang="en-GB" sz="1000" dirty="0" smtClean="0">
                          <a:effectLst/>
                          <a:latin typeface="+mn-lt"/>
                          <a:ea typeface="ＭＳ 明朝"/>
                          <a:cs typeface="Cambria"/>
                        </a:rPr>
                        <a:t>by Senate</a:t>
                      </a:r>
                      <a:endParaRPr lang="en-US" sz="1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Institutional Planning Unit</a:t>
                      </a:r>
                      <a:endParaRPr lang="en-US" sz="12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Deans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Develop Focus Areas and Technology Orientation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Policy document approved by Senate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DVC Academic ,</a:t>
                      </a:r>
                      <a:r>
                        <a:rPr lang="en-GB" sz="900" baseline="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 </a:t>
                      </a: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Research Management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102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smtClean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Develop new Integrated Curriculums for all programs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Policy guidelines and revised programs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DVC Academic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0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sz="1000" b="1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smtClean="0">
                          <a:solidFill>
                            <a:schemeClr val="tx1"/>
                          </a:solidFill>
                        </a:rPr>
                        <a:t>What financial benefits do</a:t>
                      </a:r>
                      <a:r>
                        <a:rPr lang="en-US" sz="1000" baseline="0" smtClean="0">
                          <a:solidFill>
                            <a:schemeClr val="tx1"/>
                          </a:solidFill>
                        </a:rPr>
                        <a:t> we wish to achieve from this theme?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1000" b="1" smtClean="0">
                          <a:solidFill>
                            <a:schemeClr val="tx1"/>
                          </a:solidFill>
                        </a:rPr>
                        <a:t>Customer/stakeholder: </a:t>
                      </a:r>
                      <a:r>
                        <a:rPr lang="en-US" sz="1000" smtClean="0">
                          <a:solidFill>
                            <a:schemeClr val="tx1"/>
                          </a:solidFill>
                        </a:rPr>
                        <a:t>What should our customers/stakeholders</a:t>
                      </a:r>
                      <a:r>
                        <a:rPr lang="en-US" sz="1000" baseline="0" smtClean="0">
                          <a:solidFill>
                            <a:schemeClr val="tx1"/>
                          </a:solidFill>
                        </a:rPr>
                        <a:t> experience from this theme?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Positive feedback of employers, business and industry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Survey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Above 60% approval 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953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Process/Technology: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internal process and/or technology changes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are needed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6">
                <a:tc>
                  <a:txBody>
                    <a:bodyPr/>
                    <a:lstStyle/>
                    <a:p>
                      <a:r>
                        <a:rPr lang="en-US" sz="1000" b="1" smtClean="0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lang="en-US" sz="1000" b="1" baseline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0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smtClean="0">
                          <a:solidFill>
                            <a:schemeClr val="tx1"/>
                          </a:solidFill>
                        </a:rPr>
                        <a:t>How must we develop our people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1368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CONSOLIDATING AND CASCADING</a:t>
            </a:r>
            <a:br>
              <a:rPr lang="en-US" sz="1200" dirty="0" smtClean="0"/>
            </a:br>
            <a:r>
              <a:rPr lang="en-US" sz="1200" dirty="0" smtClean="0"/>
              <a:t>Scorecard Objectives at Institutional Level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80214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946100"/>
              </p:ext>
            </p:extLst>
          </p:nvPr>
        </p:nvGraphicFramePr>
        <p:xfrm>
          <a:off x="457200" y="1013037"/>
          <a:ext cx="8003120" cy="3616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100"/>
                <a:gridCol w="1752601"/>
                <a:gridCol w="1410829"/>
                <a:gridCol w="1546156"/>
                <a:gridCol w="969434"/>
              </a:tblGrid>
              <a:tr h="599218">
                <a:tc gridSpan="5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THEME: </a:t>
                      </a:r>
                      <a:r>
                        <a:rPr lang="en-GB" sz="1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Achieve adequate funding Levels for the University and financial support for its students (SO3)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0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DESCRIPTION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METRIC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RESPONSIBILITY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TIMEFRAMES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Well-functioning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academic units: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will this theme contribute towards establishing well-functioning academic units?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Optimal PQM and enrolment plan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Approval by Senate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Institutional Planning Unit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0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financial benefits do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we wish to achieve from this theme?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885">
                <a:tc row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Customer/stakeholder: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should our customers/stakeholders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experience from this theme?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Optimal financial support for needy students (NSFAS, etc.)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University policy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</a:t>
                      </a:r>
                      <a:r>
                        <a:rPr lang="en-GB" sz="900" baseline="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 Fi</a:t>
                      </a: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nance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14005">
                <a:tc vMerge="1"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Support for students on academic merit (scholarships, etc.)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ＭＳ 明朝"/>
                          <a:cs typeface="Cambria"/>
                        </a:rPr>
                        <a:t>University policy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Calibri"/>
                          <a:ea typeface="ＭＳ 明朝"/>
                          <a:cs typeface="Cambria"/>
                        </a:rPr>
                        <a:t>ED Finance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953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Process/Technology: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What internal process and/or technology changes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are needed to support this them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6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How must we develop our people to support this theme?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1368"/>
            <a:ext cx="8229600" cy="694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 smtClean="0"/>
              <a:t>CONSOLIDATING AND CASCADING</a:t>
            </a:r>
            <a:br>
              <a:rPr lang="en-US" sz="1200" dirty="0" smtClean="0"/>
            </a:br>
            <a:r>
              <a:rPr lang="en-US" sz="1200" dirty="0" smtClean="0"/>
              <a:t>Scorecard Objectives at Institutional Level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3298469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2034</Words>
  <Application>Microsoft Macintosh PowerPoint</Application>
  <PresentationFormat>On-screen Show (4:3)</PresentationFormat>
  <Paragraphs>437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Consolidating and Cascading the University Strategy</vt:lpstr>
      <vt:lpstr> CURRENT AND NEXT PHASE IN THE PLANNING AND BUDGET CYCLE </vt:lpstr>
      <vt:lpstr>CONSOLIDATING AND CASCADING ENGAGE THE IMPERATIVES IN THE EXTERNAL OPERATING ENVIRONMENT </vt:lpstr>
      <vt:lpstr>CONSOLIDATING AND CASCADING STRENGTHEN THE ACADEMIC NICHE OF THE UNIVERSITY </vt:lpstr>
      <vt:lpstr>THE SCORECARD APPROACH  Strategic Theme</vt:lpstr>
      <vt:lpstr>THE SCORECARD APPROACH  Notes</vt:lpstr>
      <vt:lpstr>CONSOLIDATING AND CASCADING Scorecard Objectives at Institutional Level</vt:lpstr>
      <vt:lpstr>CONSOLIDATING AND CASCADING Scorecard Objectives at Institutional Level</vt:lpstr>
      <vt:lpstr>CONSOLIDATING AND CASCADING Scorecard Objectives at Institutional Level</vt:lpstr>
      <vt:lpstr>CONSOLIDATING AND CASCADING Scorecard Objectives at Institutional Level</vt:lpstr>
      <vt:lpstr>CONSOLIDATING AND CASCADING Scorecard Objectives at Institutional Level</vt:lpstr>
      <vt:lpstr>CONSOLIDATING AND CASCADING Scorecard Objectives at Institutional Level</vt:lpstr>
      <vt:lpstr>CONSOLIDATING AND CASCADING Scorecard Objectives at Institutional Level</vt:lpstr>
      <vt:lpstr>CONSOLIDATING AND CASCADING Scorecard Objectives at Institutional Level</vt:lpstr>
      <vt:lpstr>CONSOLIDATING AND CASCADING Scorecard Objectives at Institutional Level</vt:lpstr>
    </vt:vector>
  </TitlesOfParts>
  <Company>malazaed@telkomsa.net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on the Strategic Framework</dc:title>
  <dc:creator>Duma Malaza</dc:creator>
  <cp:lastModifiedBy>yegash</cp:lastModifiedBy>
  <cp:revision>99</cp:revision>
  <dcterms:created xsi:type="dcterms:W3CDTF">2012-03-25T06:13:50Z</dcterms:created>
  <dcterms:modified xsi:type="dcterms:W3CDTF">2012-03-27T10:31:24Z</dcterms:modified>
</cp:coreProperties>
</file>